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9144000"/>
  <p:embeddedFontLst>
    <p:embeddedFont>
      <p:font typeface="Roboto Thin"/>
      <p:regular r:id="rId25"/>
      <p:bold r:id="rId26"/>
      <p:italic r:id="rId27"/>
      <p:boldItalic r:id="rId28"/>
    </p:embeddedFont>
    <p:embeddedFont>
      <p:font typeface="Roboto"/>
      <p:regular r:id="rId29"/>
      <p:bold r:id="rId30"/>
      <p:italic r:id="rId31"/>
      <p:boldItalic r:id="rId32"/>
    </p:embeddedFont>
    <p:embeddedFont>
      <p:font typeface="Roboto Medium"/>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Thin-bold.fntdata"/><Relationship Id="rId25" Type="http://schemas.openxmlformats.org/officeDocument/2006/relationships/font" Target="fonts/RobotoThin-regular.fntdata"/><Relationship Id="rId28" Type="http://schemas.openxmlformats.org/officeDocument/2006/relationships/font" Target="fonts/RobotoThin-boldItalic.fntdata"/><Relationship Id="rId27" Type="http://schemas.openxmlformats.org/officeDocument/2006/relationships/font" Target="fonts/RobotoThin-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7.xml"/><Relationship Id="rId33" Type="http://schemas.openxmlformats.org/officeDocument/2006/relationships/font" Target="fonts/RobotoMedium-regular.fntdata"/><Relationship Id="rId10" Type="http://schemas.openxmlformats.org/officeDocument/2006/relationships/slide" Target="slides/slide6.xml"/><Relationship Id="rId32" Type="http://schemas.openxmlformats.org/officeDocument/2006/relationships/font" Target="fonts/Roboto-boldItalic.fntdata"/><Relationship Id="rId13" Type="http://schemas.openxmlformats.org/officeDocument/2006/relationships/slide" Target="slides/slide9.xml"/><Relationship Id="rId35" Type="http://schemas.openxmlformats.org/officeDocument/2006/relationships/font" Target="fonts/RobotoMedium-italic.fntdata"/><Relationship Id="rId12" Type="http://schemas.openxmlformats.org/officeDocument/2006/relationships/slide" Target="slides/slide8.xml"/><Relationship Id="rId34" Type="http://schemas.openxmlformats.org/officeDocument/2006/relationships/font" Target="fonts/RobotoMedium-bold.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RobotoMedium-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49a7abb17a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49a7abb17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4c07240043_0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4c0724004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c07240043_0_12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c07240043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4c07240043_0_12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4c07240043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4c07240043_0_1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4c0724004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4c07240043_0_12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4c07240043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4b86f8c69f_0_2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4b86f8c69f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4b86f8c69f_0_15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4b86f8c69f_0_1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4c07240043_0_13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4c07240043_0_1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c07240043_0_7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c0724004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4c07240043_0_12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4c07240043_0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1.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22.png"/><Relationship Id="rId6"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28.png"/><Relationship Id="rId6"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17.jpg"/></Relationships>
</file>

<file path=ppt/slides/_rels/slide15.xml.rels><?xml version="1.0" encoding="UTF-8" standalone="yes"?><Relationships xmlns="http://schemas.openxmlformats.org/package/2006/relationships"><Relationship Id="rId11" Type="http://schemas.openxmlformats.org/officeDocument/2006/relationships/hyperlink" Target="https://dzone.com/articles/introduction-to-thymeleaf-in-spring-boot" TargetMode="External"/><Relationship Id="rId10" Type="http://schemas.openxmlformats.org/officeDocument/2006/relationships/hyperlink" Target="https://spring.io/blog/2021/12/17/client-side-development-with-spring-boot-applications" TargetMode="External"/><Relationship Id="rId13" Type="http://schemas.openxmlformats.org/officeDocument/2006/relationships/hyperlink" Target="https://www.javaguides.net/2022/12/spring-boot-3-crud-restful-webservices.html" TargetMode="External"/><Relationship Id="rId12" Type="http://schemas.openxmlformats.org/officeDocument/2006/relationships/hyperlink" Target="https://www.javatpoint.com/spring-boot-tutorial"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5.png"/><Relationship Id="rId9" Type="http://schemas.openxmlformats.org/officeDocument/2006/relationships/hyperlink" Target="https://www.javatpoint.com/spring-boot-jpa" TargetMode="External"/><Relationship Id="rId5" Type="http://schemas.openxmlformats.org/officeDocument/2006/relationships/hyperlink" Target="https://www.javatpoint.com/spring-security-form-based-authentication" TargetMode="External"/><Relationship Id="rId6" Type="http://schemas.openxmlformats.org/officeDocument/2006/relationships/hyperlink" Target="https://www.javatpoint.com/spring-mvc-tutorial" TargetMode="External"/><Relationship Id="rId7" Type="http://schemas.openxmlformats.org/officeDocument/2006/relationships/hyperlink" Target="https://www.youtube.com/watch?v=y8zyPlIdTyE&amp;list=PL0zysOflRCelAb51IrexpUSeB0dpr9p6g" TargetMode="External"/><Relationship Id="rId8" Type="http://schemas.openxmlformats.org/officeDocument/2006/relationships/hyperlink" Target="https://www.javaguides.net/2018/10/java-jdbc-api-overview.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21.png"/><Relationship Id="rId6"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0" t="0"/>
          <a:stretch/>
        </p:blipFill>
        <p:spPr>
          <a:xfrm flipH="1">
            <a:off x="0" y="-16042"/>
            <a:ext cx="12192000" cy="6858000"/>
          </a:xfrm>
          <a:prstGeom prst="rect">
            <a:avLst/>
          </a:prstGeom>
          <a:noFill/>
          <a:ln>
            <a:noFill/>
          </a:ln>
        </p:spPr>
      </p:pic>
      <p:pic>
        <p:nvPicPr>
          <p:cNvPr id="85" name="Google Shape;85;p13"/>
          <p:cNvPicPr preferRelativeResize="0"/>
          <p:nvPr/>
        </p:nvPicPr>
        <p:blipFill rotWithShape="1">
          <a:blip r:embed="rId4">
            <a:alphaModFix/>
          </a:blip>
          <a:srcRect b="0" l="0" r="0" t="0"/>
          <a:stretch/>
        </p:blipFill>
        <p:spPr>
          <a:xfrm>
            <a:off x="4340466" y="861703"/>
            <a:ext cx="3511059" cy="930636"/>
          </a:xfrm>
          <a:prstGeom prst="rect">
            <a:avLst/>
          </a:prstGeom>
          <a:noFill/>
          <a:ln>
            <a:noFill/>
          </a:ln>
        </p:spPr>
      </p:pic>
      <p:sp>
        <p:nvSpPr>
          <p:cNvPr id="86" name="Google Shape;86;p13"/>
          <p:cNvSpPr txBox="1"/>
          <p:nvPr/>
        </p:nvSpPr>
        <p:spPr>
          <a:xfrm>
            <a:off x="2397756" y="2382691"/>
            <a:ext cx="7396500" cy="10497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IN" sz="2800" u="none" cap="none" strike="noStrike">
                <a:solidFill>
                  <a:schemeClr val="dk1"/>
                </a:solidFill>
                <a:latin typeface="Times New Roman"/>
                <a:ea typeface="Times New Roman"/>
                <a:cs typeface="Times New Roman"/>
                <a:sym typeface="Times New Roman"/>
              </a:rPr>
              <a:t>“</a:t>
            </a:r>
            <a:r>
              <a:rPr b="1" lang="en-IN" sz="2800">
                <a:solidFill>
                  <a:schemeClr val="dk1"/>
                </a:solidFill>
                <a:latin typeface="Times New Roman"/>
                <a:ea typeface="Times New Roman"/>
                <a:cs typeface="Times New Roman"/>
                <a:sym typeface="Times New Roman"/>
              </a:rPr>
              <a:t>Mid-Term</a:t>
            </a:r>
            <a:r>
              <a:rPr b="0" i="0" lang="en-IN" sz="2800" u="none" cap="none" strike="noStrike">
                <a:solidFill>
                  <a:schemeClr val="dk1"/>
                </a:solidFill>
                <a:latin typeface="Times New Roman"/>
                <a:ea typeface="Times New Roman"/>
                <a:cs typeface="Times New Roman"/>
                <a:sym typeface="Times New Roman"/>
              </a:rPr>
              <a:t> </a:t>
            </a:r>
            <a:r>
              <a:rPr b="1" i="0" lang="en-IN" sz="2800" u="none" cap="none" strike="noStrike">
                <a:solidFill>
                  <a:schemeClr val="dk1"/>
                </a:solidFill>
                <a:latin typeface="Times New Roman"/>
                <a:ea typeface="Times New Roman"/>
                <a:cs typeface="Times New Roman"/>
                <a:sym typeface="Times New Roman"/>
              </a:rPr>
              <a:t>Project</a:t>
            </a:r>
            <a:r>
              <a:rPr b="0" i="0" lang="en-IN" sz="2800" u="none" cap="none" strike="noStrike">
                <a:solidFill>
                  <a:schemeClr val="dk1"/>
                </a:solidFill>
                <a:latin typeface="Times New Roman"/>
                <a:ea typeface="Times New Roman"/>
                <a:cs typeface="Times New Roman"/>
                <a:sym typeface="Times New Roman"/>
              </a:rPr>
              <a:t>”</a:t>
            </a:r>
            <a:endParaRPr b="0" i="0" sz="2800" u="none" cap="none" strike="noStrike">
              <a:solidFill>
                <a:schemeClr val="dk1"/>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None/>
            </a:pPr>
            <a:r>
              <a:rPr b="1" lang="en-IN" sz="3000">
                <a:solidFill>
                  <a:srgbClr val="FF6709"/>
                </a:solidFill>
                <a:latin typeface="Times New Roman"/>
                <a:ea typeface="Times New Roman"/>
                <a:cs typeface="Times New Roman"/>
                <a:sym typeface="Times New Roman"/>
              </a:rPr>
              <a:t>LIBRARY MANAGEMENT SYSTEM</a:t>
            </a:r>
            <a:endParaRPr b="1" sz="3000">
              <a:solidFill>
                <a:srgbClr val="FF6709"/>
              </a:solidFill>
              <a:latin typeface="Times New Roman"/>
              <a:ea typeface="Times New Roman"/>
              <a:cs typeface="Times New Roman"/>
              <a:sym typeface="Times New Roman"/>
            </a:endParaRPr>
          </a:p>
        </p:txBody>
      </p:sp>
      <p:sp>
        <p:nvSpPr>
          <p:cNvPr id="87" name="Google Shape;87;p13"/>
          <p:cNvSpPr txBox="1"/>
          <p:nvPr/>
        </p:nvSpPr>
        <p:spPr>
          <a:xfrm>
            <a:off x="833120" y="4187245"/>
            <a:ext cx="6197700" cy="2281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0" lang="en-IN" sz="1800" u="none" cap="none" strike="noStrike">
                <a:solidFill>
                  <a:schemeClr val="dk1"/>
                </a:solidFill>
                <a:latin typeface="Times New Roman"/>
                <a:ea typeface="Times New Roman"/>
                <a:cs typeface="Times New Roman"/>
                <a:sym typeface="Times New Roman"/>
              </a:rPr>
              <a:t>Submitted by: Gajendr</a:t>
            </a:r>
            <a:r>
              <a:rPr b="1" lang="en-IN" sz="1800">
                <a:solidFill>
                  <a:schemeClr val="dk1"/>
                </a:solidFill>
                <a:latin typeface="Times New Roman"/>
                <a:ea typeface="Times New Roman"/>
                <a:cs typeface="Times New Roman"/>
                <a:sym typeface="Times New Roman"/>
              </a:rPr>
              <a:t>a Shashikant Kulkarni</a:t>
            </a:r>
            <a:endParaRPr b="1" i="0" sz="10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b="1" i="0" lang="en-IN" sz="1800" u="none" cap="none" strike="noStrike">
                <a:solidFill>
                  <a:schemeClr val="dk1"/>
                </a:solidFill>
                <a:latin typeface="Times New Roman"/>
                <a:ea typeface="Times New Roman"/>
                <a:cs typeface="Times New Roman"/>
                <a:sym typeface="Times New Roman"/>
              </a:rPr>
              <a:t>Submission type : Individual</a:t>
            </a:r>
            <a:endParaRPr/>
          </a:p>
          <a:p>
            <a:pPr indent="0" lvl="0" marL="0" marR="0" rtl="0" algn="l">
              <a:lnSpc>
                <a:spcPct val="115000"/>
              </a:lnSpc>
              <a:spcBef>
                <a:spcPts val="0"/>
              </a:spcBef>
              <a:spcAft>
                <a:spcPts val="0"/>
              </a:spcAft>
              <a:buNone/>
            </a:pPr>
            <a:r>
              <a:rPr b="1" i="0" lang="en-IN" sz="1800" u="none" cap="none" strike="noStrike">
                <a:solidFill>
                  <a:schemeClr val="dk1"/>
                </a:solidFill>
                <a:latin typeface="Times New Roman"/>
                <a:ea typeface="Times New Roman"/>
                <a:cs typeface="Times New Roman"/>
                <a:sym typeface="Times New Roman"/>
              </a:rPr>
              <a:t>Name:	Library Management System</a:t>
            </a:r>
            <a:endParaRPr b="0" i="0" sz="10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b="1" i="0" lang="en-IN" sz="1800" u="none" cap="none" strike="noStrike">
                <a:solidFill>
                  <a:schemeClr val="dk1"/>
                </a:solidFill>
                <a:latin typeface="Times New Roman"/>
                <a:ea typeface="Times New Roman"/>
                <a:cs typeface="Times New Roman"/>
                <a:sym typeface="Times New Roman"/>
              </a:rPr>
              <a:t>Batch : </a:t>
            </a:r>
            <a:r>
              <a:rPr b="1" lang="en-IN" sz="1800">
                <a:solidFill>
                  <a:schemeClr val="dk1"/>
                </a:solidFill>
                <a:latin typeface="Times New Roman"/>
                <a:ea typeface="Times New Roman"/>
                <a:cs typeface="Times New Roman"/>
                <a:sym typeface="Times New Roman"/>
              </a:rPr>
              <a:t>12</a:t>
            </a:r>
            <a:endParaRPr b="0" i="0" sz="10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b="1" i="0" lang="en-IN" sz="1800" u="none" cap="none" strike="noStrike">
                <a:solidFill>
                  <a:schemeClr val="dk1"/>
                </a:solidFill>
                <a:latin typeface="Times New Roman"/>
                <a:ea typeface="Times New Roman"/>
                <a:cs typeface="Times New Roman"/>
                <a:sym typeface="Times New Roman"/>
              </a:rPr>
              <a:t>LMS Id : </a:t>
            </a:r>
            <a:endParaRPr b="0" i="0" sz="10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b="1" i="0" lang="en-IN" sz="1800" u="none" cap="none" strike="noStrike">
                <a:solidFill>
                  <a:schemeClr val="dk1"/>
                </a:solidFill>
                <a:latin typeface="Times New Roman"/>
                <a:ea typeface="Times New Roman"/>
                <a:cs typeface="Times New Roman"/>
                <a:sym typeface="Times New Roman"/>
              </a:rPr>
              <a:t>Program : Axis School of fintech.</a:t>
            </a:r>
            <a:endParaRPr b="0" i="0" sz="10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b="1" i="0" lang="en-IN" sz="1800" u="none" cap="none" strike="noStrike">
                <a:solidFill>
                  <a:schemeClr val="dk1"/>
                </a:solidFill>
                <a:latin typeface="Times New Roman"/>
                <a:ea typeface="Times New Roman"/>
                <a:cs typeface="Times New Roman"/>
                <a:sym typeface="Times New Roman"/>
              </a:rPr>
              <a:t>Date: </a:t>
            </a:r>
            <a:r>
              <a:rPr b="1" lang="en-IN" sz="1800">
                <a:solidFill>
                  <a:schemeClr val="dk1"/>
                </a:solidFill>
                <a:latin typeface="Times New Roman"/>
                <a:ea typeface="Times New Roman"/>
                <a:cs typeface="Times New Roman"/>
                <a:sym typeface="Times New Roman"/>
              </a:rPr>
              <a:t>29</a:t>
            </a:r>
            <a:r>
              <a:rPr b="1" i="0" lang="en-IN" sz="1800" u="none" cap="none" strike="noStrike">
                <a:solidFill>
                  <a:schemeClr val="dk1"/>
                </a:solidFill>
                <a:latin typeface="Times New Roman"/>
                <a:ea typeface="Times New Roman"/>
                <a:cs typeface="Times New Roman"/>
                <a:sym typeface="Times New Roman"/>
              </a:rPr>
              <a:t>/</a:t>
            </a:r>
            <a:r>
              <a:rPr b="1" lang="en-IN" sz="1800">
                <a:solidFill>
                  <a:schemeClr val="dk1"/>
                </a:solidFill>
                <a:latin typeface="Times New Roman"/>
                <a:ea typeface="Times New Roman"/>
                <a:cs typeface="Times New Roman"/>
                <a:sym typeface="Times New Roman"/>
              </a:rPr>
              <a:t>05</a:t>
            </a:r>
            <a:r>
              <a:rPr b="1" i="0" lang="en-IN" sz="1800" u="none" cap="none" strike="noStrike">
                <a:solidFill>
                  <a:schemeClr val="dk1"/>
                </a:solidFill>
                <a:latin typeface="Times New Roman"/>
                <a:ea typeface="Times New Roman"/>
                <a:cs typeface="Times New Roman"/>
                <a:sym typeface="Times New Roman"/>
              </a:rPr>
              <a:t>/</a:t>
            </a:r>
            <a:r>
              <a:rPr b="1" lang="en-IN" sz="1800">
                <a:solidFill>
                  <a:schemeClr val="dk1"/>
                </a:solidFill>
                <a:latin typeface="Times New Roman"/>
                <a:ea typeface="Times New Roman"/>
                <a:cs typeface="Times New Roman"/>
                <a:sym typeface="Times New Roman"/>
              </a:rPr>
              <a:t>2023</a:t>
            </a:r>
            <a:endParaRPr b="0" i="0" sz="1050" u="none" cap="none" strike="noStrike">
              <a:solidFill>
                <a:schemeClr val="dk1"/>
              </a:solidFill>
              <a:latin typeface="Arial"/>
              <a:ea typeface="Arial"/>
              <a:cs typeface="Arial"/>
              <a:sym typeface="Arial"/>
            </a:endParaRPr>
          </a:p>
        </p:txBody>
      </p:sp>
      <p:pic>
        <p:nvPicPr>
          <p:cNvPr id="88" name="Google Shape;88;p13"/>
          <p:cNvPicPr preferRelativeResize="0"/>
          <p:nvPr/>
        </p:nvPicPr>
        <p:blipFill>
          <a:blip r:embed="rId5">
            <a:alphaModFix/>
          </a:blip>
          <a:stretch>
            <a:fillRect/>
          </a:stretch>
        </p:blipFill>
        <p:spPr>
          <a:xfrm>
            <a:off x="6802175" y="3057200"/>
            <a:ext cx="5389825" cy="3784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1000"/>
                                        <p:tgtEl>
                                          <p:spTgt spid="8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22"/>
          <p:cNvPicPr preferRelativeResize="0"/>
          <p:nvPr/>
        </p:nvPicPr>
        <p:blipFill rotWithShape="1">
          <a:blip r:embed="rId3">
            <a:alphaModFix/>
          </a:blip>
          <a:srcRect b="0" l="0" r="0" t="0"/>
          <a:stretch/>
        </p:blipFill>
        <p:spPr>
          <a:xfrm flipH="1">
            <a:off x="0" y="18088"/>
            <a:ext cx="12192000" cy="6858000"/>
          </a:xfrm>
          <a:prstGeom prst="rect">
            <a:avLst/>
          </a:prstGeom>
          <a:noFill/>
          <a:ln>
            <a:noFill/>
          </a:ln>
        </p:spPr>
      </p:pic>
      <p:cxnSp>
        <p:nvCxnSpPr>
          <p:cNvPr id="313" name="Google Shape;313;p22"/>
          <p:cNvCxnSpPr/>
          <p:nvPr/>
        </p:nvCxnSpPr>
        <p:spPr>
          <a:xfrm>
            <a:off x="2404113" y="383848"/>
            <a:ext cx="0" cy="429893"/>
          </a:xfrm>
          <a:prstGeom prst="straightConnector1">
            <a:avLst/>
          </a:prstGeom>
          <a:noFill/>
          <a:ln cap="flat" cmpd="sng" w="12700">
            <a:solidFill>
              <a:srgbClr val="DD4F22"/>
            </a:solidFill>
            <a:prstDash val="solid"/>
            <a:miter lim="800000"/>
            <a:headEnd len="sm" w="sm" type="none"/>
            <a:tailEnd len="sm" w="sm" type="none"/>
          </a:ln>
        </p:spPr>
      </p:cxnSp>
      <p:pic>
        <p:nvPicPr>
          <p:cNvPr id="314" name="Google Shape;314;p22"/>
          <p:cNvPicPr preferRelativeResize="0"/>
          <p:nvPr/>
        </p:nvPicPr>
        <p:blipFill rotWithShape="1">
          <a:blip r:embed="rId4">
            <a:alphaModFix/>
          </a:blip>
          <a:srcRect b="0" l="0" r="0" t="0"/>
          <a:stretch/>
        </p:blipFill>
        <p:spPr>
          <a:xfrm>
            <a:off x="217505" y="338023"/>
            <a:ext cx="1963465" cy="521544"/>
          </a:xfrm>
          <a:prstGeom prst="rect">
            <a:avLst/>
          </a:prstGeom>
          <a:noFill/>
          <a:ln>
            <a:noFill/>
          </a:ln>
        </p:spPr>
      </p:pic>
      <p:sp>
        <p:nvSpPr>
          <p:cNvPr id="315" name="Google Shape;315;p22"/>
          <p:cNvSpPr txBox="1"/>
          <p:nvPr/>
        </p:nvSpPr>
        <p:spPr>
          <a:xfrm>
            <a:off x="2499360" y="383848"/>
            <a:ext cx="8818879" cy="482633"/>
          </a:xfrm>
          <a:prstGeom prst="rect">
            <a:avLst/>
          </a:prstGeom>
          <a:solidFill>
            <a:srgbClr val="FF6709"/>
          </a:solid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IN" sz="2400">
                <a:solidFill>
                  <a:schemeClr val="lt1"/>
                </a:solidFill>
                <a:latin typeface="Times New Roman"/>
                <a:ea typeface="Times New Roman"/>
                <a:cs typeface="Times New Roman"/>
                <a:sym typeface="Times New Roman"/>
              </a:rPr>
              <a:t>Back-end Development</a:t>
            </a:r>
            <a:endParaRPr sz="1400">
              <a:solidFill>
                <a:schemeClr val="lt1"/>
              </a:solidFill>
              <a:latin typeface="Arial"/>
              <a:ea typeface="Arial"/>
              <a:cs typeface="Arial"/>
              <a:sym typeface="Arial"/>
            </a:endParaRPr>
          </a:p>
        </p:txBody>
      </p:sp>
      <p:sp>
        <p:nvSpPr>
          <p:cNvPr id="316" name="Google Shape;316;p22"/>
          <p:cNvSpPr txBox="1"/>
          <p:nvPr/>
        </p:nvSpPr>
        <p:spPr>
          <a:xfrm>
            <a:off x="0" y="866475"/>
            <a:ext cx="10674000" cy="6104700"/>
          </a:xfrm>
          <a:prstGeom prst="rect">
            <a:avLst/>
          </a:prstGeom>
          <a:noFill/>
          <a:ln>
            <a:noFill/>
          </a:ln>
        </p:spPr>
        <p:txBody>
          <a:bodyPr anchorCtr="0" anchor="t" bIns="45700" lIns="91425" spcFirstLastPara="1" rIns="91425" wrap="square" tIns="45700">
            <a:spAutoFit/>
          </a:bodyPr>
          <a:lstStyle/>
          <a:p>
            <a:pPr indent="0" lvl="0" marL="457200" marR="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457200" marR="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342900" lvl="0" marL="457200" marR="0" rtl="0" algn="just">
              <a:lnSpc>
                <a:spcPct val="115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The back-end development of this application involves Java as the programming language, Spring MVC for web application development, Spring Security for application security, JPA for object-relational mapping.</a:t>
            </a:r>
            <a:endParaRPr sz="1800">
              <a:solidFill>
                <a:schemeClr val="dk1"/>
              </a:solidFill>
              <a:latin typeface="Times New Roman"/>
              <a:ea typeface="Times New Roman"/>
              <a:cs typeface="Times New Roman"/>
              <a:sym typeface="Times New Roman"/>
            </a:endParaRPr>
          </a:p>
          <a:p>
            <a:pPr indent="0" lvl="0" marL="457200" marR="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342900" lvl="0" marL="457200" marR="0" rtl="0" algn="just">
              <a:lnSpc>
                <a:spcPct val="115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The database schema would typically consist of multiple tables that represent different entities and their relationships</a:t>
            </a:r>
            <a:endParaRPr sz="18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    eg..Table: Users:Columns: member_id, name, email, address, phone.</a:t>
            </a:r>
            <a:endParaRPr sz="18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       Also we are using  a many-to-many,        </a:t>
            </a:r>
            <a:endParaRPr sz="18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     one-to-many relationship between books and Users.</a:t>
            </a:r>
            <a:endParaRPr sz="1800">
              <a:solidFill>
                <a:schemeClr val="dk1"/>
              </a:solidFill>
              <a:latin typeface="Times New Roman"/>
              <a:ea typeface="Times New Roman"/>
              <a:cs typeface="Times New Roman"/>
              <a:sym typeface="Times New Roman"/>
            </a:endParaRPr>
          </a:p>
          <a:p>
            <a:pPr indent="0" lvl="0" marL="457200" marR="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By utilizing the JDBC API, you can establish connections, execute SQL queries, retrieve results, and manage database transactions within your library management system.</a:t>
            </a:r>
            <a:endParaRPr sz="18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Font typeface="Arial"/>
              <a:buNone/>
            </a:pPr>
            <a:r>
              <a:t/>
            </a:r>
            <a:endParaRPr sz="18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317" name="Google Shape;317;p22"/>
          <p:cNvPicPr preferRelativeResize="0"/>
          <p:nvPr/>
        </p:nvPicPr>
        <p:blipFill>
          <a:blip r:embed="rId5">
            <a:alphaModFix/>
          </a:blip>
          <a:stretch>
            <a:fillRect/>
          </a:stretch>
        </p:blipFill>
        <p:spPr>
          <a:xfrm>
            <a:off x="6679523" y="4825223"/>
            <a:ext cx="1745700" cy="1745700"/>
          </a:xfrm>
          <a:prstGeom prst="rect">
            <a:avLst/>
          </a:prstGeom>
          <a:noFill/>
          <a:ln>
            <a:noFill/>
          </a:ln>
        </p:spPr>
      </p:pic>
      <p:pic>
        <p:nvPicPr>
          <p:cNvPr id="318" name="Google Shape;318;p22"/>
          <p:cNvPicPr preferRelativeResize="0"/>
          <p:nvPr/>
        </p:nvPicPr>
        <p:blipFill>
          <a:blip r:embed="rId6">
            <a:alphaModFix/>
          </a:blip>
          <a:stretch>
            <a:fillRect/>
          </a:stretch>
        </p:blipFill>
        <p:spPr>
          <a:xfrm>
            <a:off x="8953050" y="3150625"/>
            <a:ext cx="3076575" cy="1176300"/>
          </a:xfrm>
          <a:prstGeom prst="rect">
            <a:avLst/>
          </a:prstGeom>
          <a:noFill/>
          <a:ln>
            <a:noFill/>
          </a:ln>
        </p:spPr>
      </p:pic>
      <p:pic>
        <p:nvPicPr>
          <p:cNvPr id="319" name="Google Shape;319;p22"/>
          <p:cNvPicPr preferRelativeResize="0"/>
          <p:nvPr/>
        </p:nvPicPr>
        <p:blipFill>
          <a:blip r:embed="rId7">
            <a:alphaModFix/>
          </a:blip>
          <a:stretch>
            <a:fillRect/>
          </a:stretch>
        </p:blipFill>
        <p:spPr>
          <a:xfrm>
            <a:off x="9829800" y="152250"/>
            <a:ext cx="1963475" cy="1387550"/>
          </a:xfrm>
          <a:prstGeom prst="rect">
            <a:avLst/>
          </a:prstGeom>
          <a:noFill/>
          <a:ln>
            <a:noFill/>
          </a:ln>
        </p:spPr>
      </p:pic>
    </p:spTree>
  </p:cSld>
  <p:clrMapOvr>
    <a:masterClrMapping/>
  </p:clrMapOvr>
  <mc:AlternateContent>
    <mc:Choice Requires="p14">
      <p:transition spd="slow" p14:dur="100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25" name="Google Shape;325;p2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26" name="Google Shape;326;p23"/>
          <p:cNvPicPr preferRelativeResize="0"/>
          <p:nvPr/>
        </p:nvPicPr>
        <p:blipFill rotWithShape="1">
          <a:blip r:embed="rId3">
            <a:alphaModFix/>
          </a:blip>
          <a:srcRect b="0" l="0" r="0" t="0"/>
          <a:stretch/>
        </p:blipFill>
        <p:spPr>
          <a:xfrm flipH="1">
            <a:off x="0" y="-12"/>
            <a:ext cx="12192000" cy="6858000"/>
          </a:xfrm>
          <a:prstGeom prst="rect">
            <a:avLst/>
          </a:prstGeom>
          <a:noFill/>
          <a:ln>
            <a:noFill/>
          </a:ln>
        </p:spPr>
      </p:pic>
      <p:cxnSp>
        <p:nvCxnSpPr>
          <p:cNvPr id="327" name="Google Shape;327;p23"/>
          <p:cNvCxnSpPr/>
          <p:nvPr/>
        </p:nvCxnSpPr>
        <p:spPr>
          <a:xfrm>
            <a:off x="2404113" y="383848"/>
            <a:ext cx="0" cy="429900"/>
          </a:xfrm>
          <a:prstGeom prst="straightConnector1">
            <a:avLst/>
          </a:prstGeom>
          <a:noFill/>
          <a:ln cap="flat" cmpd="sng" w="12700">
            <a:solidFill>
              <a:srgbClr val="DD4F22"/>
            </a:solidFill>
            <a:prstDash val="solid"/>
            <a:miter lim="800000"/>
            <a:headEnd len="sm" w="sm" type="none"/>
            <a:tailEnd len="sm" w="sm" type="none"/>
          </a:ln>
        </p:spPr>
      </p:cxnSp>
      <p:pic>
        <p:nvPicPr>
          <p:cNvPr id="328" name="Google Shape;328;p23"/>
          <p:cNvPicPr preferRelativeResize="0"/>
          <p:nvPr/>
        </p:nvPicPr>
        <p:blipFill rotWithShape="1">
          <a:blip r:embed="rId4">
            <a:alphaModFix/>
          </a:blip>
          <a:srcRect b="0" l="0" r="0" t="0"/>
          <a:stretch/>
        </p:blipFill>
        <p:spPr>
          <a:xfrm>
            <a:off x="217505" y="338023"/>
            <a:ext cx="1963464" cy="521544"/>
          </a:xfrm>
          <a:prstGeom prst="rect">
            <a:avLst/>
          </a:prstGeom>
          <a:noFill/>
          <a:ln>
            <a:noFill/>
          </a:ln>
        </p:spPr>
      </p:pic>
      <p:sp>
        <p:nvSpPr>
          <p:cNvPr id="329" name="Google Shape;329;p23"/>
          <p:cNvSpPr txBox="1"/>
          <p:nvPr/>
        </p:nvSpPr>
        <p:spPr>
          <a:xfrm>
            <a:off x="2499360" y="383848"/>
            <a:ext cx="8818800" cy="461700"/>
          </a:xfrm>
          <a:prstGeom prst="rect">
            <a:avLst/>
          </a:prstGeom>
          <a:solidFill>
            <a:srgbClr val="FF6709"/>
          </a:solid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IN" sz="2400">
                <a:solidFill>
                  <a:schemeClr val="lt1"/>
                </a:solidFill>
                <a:latin typeface="Times New Roman"/>
                <a:ea typeface="Times New Roman"/>
                <a:cs typeface="Times New Roman"/>
                <a:sym typeface="Times New Roman"/>
              </a:rPr>
              <a:t>Back-end Development</a:t>
            </a:r>
            <a:endParaRPr sz="1400">
              <a:solidFill>
                <a:schemeClr val="lt1"/>
              </a:solidFill>
              <a:latin typeface="Arial"/>
              <a:ea typeface="Arial"/>
              <a:cs typeface="Arial"/>
              <a:sym typeface="Arial"/>
            </a:endParaRPr>
          </a:p>
        </p:txBody>
      </p:sp>
      <p:sp>
        <p:nvSpPr>
          <p:cNvPr id="330" name="Google Shape;330;p23"/>
          <p:cNvSpPr txBox="1"/>
          <p:nvPr/>
        </p:nvSpPr>
        <p:spPr>
          <a:xfrm>
            <a:off x="0" y="866475"/>
            <a:ext cx="10674000" cy="38742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In a library management system, we are using REST APIs to provide a web service interface for accessing and manipulating library resources.</a:t>
            </a:r>
            <a:endParaRPr sz="18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lang="en-IN" sz="1800">
                <a:solidFill>
                  <a:schemeClr val="dk1"/>
                </a:solidFill>
                <a:latin typeface="Times New Roman"/>
                <a:ea typeface="Times New Roman"/>
                <a:cs typeface="Times New Roman"/>
                <a:sym typeface="Times New Roman"/>
              </a:rPr>
              <a:t>When implementing the REST APIs, we are using a framework like Spring MVC to handle the request mappings, process the requests, and return appropriate responses. The REST APIs would interact with the underlying database using the JDBC API or an ORM (such as JPA) to retrieve and manipulate data.</a:t>
            </a:r>
            <a:endParaRPr sz="18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Font typeface="Arial"/>
              <a:buNone/>
            </a:pPr>
            <a:r>
              <a:t/>
            </a:r>
            <a:endParaRPr sz="18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331" name="Google Shape;331;p23"/>
          <p:cNvPicPr preferRelativeResize="0"/>
          <p:nvPr/>
        </p:nvPicPr>
        <p:blipFill>
          <a:blip r:embed="rId5">
            <a:alphaModFix/>
          </a:blip>
          <a:stretch>
            <a:fillRect/>
          </a:stretch>
        </p:blipFill>
        <p:spPr>
          <a:xfrm>
            <a:off x="1139938" y="4557575"/>
            <a:ext cx="2828925" cy="1619250"/>
          </a:xfrm>
          <a:prstGeom prst="rect">
            <a:avLst/>
          </a:prstGeom>
          <a:noFill/>
          <a:ln>
            <a:noFill/>
          </a:ln>
        </p:spPr>
      </p:pic>
      <p:pic>
        <p:nvPicPr>
          <p:cNvPr id="332" name="Google Shape;332;p23"/>
          <p:cNvPicPr preferRelativeResize="0"/>
          <p:nvPr/>
        </p:nvPicPr>
        <p:blipFill>
          <a:blip r:embed="rId6">
            <a:alphaModFix/>
          </a:blip>
          <a:stretch>
            <a:fillRect/>
          </a:stretch>
        </p:blipFill>
        <p:spPr>
          <a:xfrm>
            <a:off x="6994413" y="4467075"/>
            <a:ext cx="2543175" cy="1800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31"/>
                                        </p:tgtEl>
                                        <p:attrNameLst>
                                          <p:attrName>style.visibility</p:attrName>
                                        </p:attrNameLst>
                                      </p:cBhvr>
                                      <p:to>
                                        <p:strVal val="visible"/>
                                      </p:to>
                                    </p:set>
                                    <p:anim calcmode="lin" valueType="num">
                                      <p:cBhvr additive="base">
                                        <p:cTn dur="1000"/>
                                        <p:tgtEl>
                                          <p:spTgt spid="33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2"/>
                                        </p:tgtEl>
                                        <p:attrNameLst>
                                          <p:attrName>style.visibility</p:attrName>
                                        </p:attrNameLst>
                                      </p:cBhvr>
                                      <p:to>
                                        <p:strVal val="visible"/>
                                      </p:to>
                                    </p:set>
                                    <p:anim calcmode="lin" valueType="num">
                                      <p:cBhvr additive="base">
                                        <p:cTn dur="1000"/>
                                        <p:tgtEl>
                                          <p:spTgt spid="33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4"/>
          <p:cNvSpPr txBox="1"/>
          <p:nvPr>
            <p:ph type="title"/>
          </p:nvPr>
        </p:nvSpPr>
        <p:spPr>
          <a:xfrm>
            <a:off x="0" y="0"/>
            <a:ext cx="11992800" cy="73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38" name="Google Shape;338;p24"/>
          <p:cNvSpPr txBox="1"/>
          <p:nvPr>
            <p:ph idx="1" type="body"/>
          </p:nvPr>
        </p:nvSpPr>
        <p:spPr>
          <a:xfrm>
            <a:off x="838200" y="1825625"/>
            <a:ext cx="10515600" cy="5032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grpSp>
        <p:nvGrpSpPr>
          <p:cNvPr id="339" name="Google Shape;339;p24"/>
          <p:cNvGrpSpPr/>
          <p:nvPr/>
        </p:nvGrpSpPr>
        <p:grpSpPr>
          <a:xfrm>
            <a:off x="7509568" y="1586327"/>
            <a:ext cx="4407490" cy="4643951"/>
            <a:chOff x="5632317" y="1189775"/>
            <a:chExt cx="3305700" cy="3483050"/>
          </a:xfrm>
        </p:grpSpPr>
        <p:sp>
          <p:nvSpPr>
            <p:cNvPr id="340" name="Google Shape;340;p24"/>
            <p:cNvSpPr/>
            <p:nvPr/>
          </p:nvSpPr>
          <p:spPr>
            <a:xfrm>
              <a:off x="5632317" y="1189775"/>
              <a:ext cx="3305700" cy="669000"/>
            </a:xfrm>
            <a:prstGeom prst="chevron">
              <a:avLst>
                <a:gd fmla="val 50000" name="adj"/>
              </a:avLst>
            </a:prstGeom>
            <a:solidFill>
              <a:srgbClr val="D8382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1900">
                  <a:solidFill>
                    <a:srgbClr val="FFFFFF"/>
                  </a:solidFill>
                  <a:latin typeface="Roboto"/>
                  <a:ea typeface="Roboto"/>
                  <a:cs typeface="Roboto"/>
                  <a:sym typeface="Roboto"/>
                </a:rPr>
                <a:t>Apply CSS</a:t>
              </a:r>
              <a:endParaRPr sz="1900">
                <a:solidFill>
                  <a:srgbClr val="FFFFFF"/>
                </a:solidFill>
                <a:latin typeface="Roboto"/>
                <a:ea typeface="Roboto"/>
                <a:cs typeface="Roboto"/>
                <a:sym typeface="Roboto"/>
              </a:endParaRPr>
            </a:p>
          </p:txBody>
        </p:sp>
        <p:sp>
          <p:nvSpPr>
            <p:cNvPr id="341" name="Google Shape;341;p24"/>
            <p:cNvSpPr txBox="1"/>
            <p:nvPr/>
          </p:nvSpPr>
          <p:spPr>
            <a:xfrm>
              <a:off x="6167063" y="2057125"/>
              <a:ext cx="2236200" cy="2615700"/>
            </a:xfrm>
            <a:prstGeom prst="rect">
              <a:avLst/>
            </a:prstGeom>
            <a:noFill/>
            <a:ln>
              <a:noFill/>
            </a:ln>
          </p:spPr>
          <p:txBody>
            <a:bodyPr anchorCtr="0" anchor="t" bIns="121900" lIns="121900" spcFirstLastPara="1" rIns="121900" wrap="square" tIns="121900">
              <a:noAutofit/>
            </a:bodyPr>
            <a:lstStyle/>
            <a:p>
              <a:pPr indent="-330200" lvl="0" marL="457200" rtl="0" algn="l">
                <a:lnSpc>
                  <a:spcPct val="115000"/>
                </a:lnSpc>
                <a:spcBef>
                  <a:spcPts val="0"/>
                </a:spcBef>
                <a:spcAft>
                  <a:spcPts val="0"/>
                </a:spcAft>
                <a:buSzPts val="1600"/>
                <a:buFont typeface="Roboto"/>
                <a:buChar char="●"/>
              </a:pPr>
              <a:r>
                <a:rPr lang="en-IN" sz="1600">
                  <a:latin typeface="Roboto"/>
                  <a:ea typeface="Roboto"/>
                  <a:cs typeface="Roboto"/>
                  <a:sym typeface="Roboto"/>
                </a:rPr>
                <a:t> Create or </a:t>
              </a:r>
              <a:r>
                <a:rPr b="1" lang="en-IN" sz="1600">
                  <a:latin typeface="Roboto"/>
                  <a:ea typeface="Roboto"/>
                  <a:cs typeface="Roboto"/>
                  <a:sym typeface="Roboto"/>
                </a:rPr>
                <a:t>import CSS</a:t>
              </a:r>
              <a:r>
                <a:rPr lang="en-IN" sz="1600">
                  <a:latin typeface="Roboto"/>
                  <a:ea typeface="Roboto"/>
                  <a:cs typeface="Roboto"/>
                  <a:sym typeface="Roboto"/>
                </a:rPr>
                <a:t> files to define the </a:t>
              </a:r>
              <a:r>
                <a:rPr b="1" lang="en-IN" sz="1600">
                  <a:latin typeface="Roboto"/>
                  <a:ea typeface="Roboto"/>
                  <a:cs typeface="Roboto"/>
                  <a:sym typeface="Roboto"/>
                </a:rPr>
                <a:t>styles</a:t>
              </a:r>
              <a:r>
                <a:rPr lang="en-IN" sz="1600">
                  <a:latin typeface="Roboto"/>
                  <a:ea typeface="Roboto"/>
                  <a:cs typeface="Roboto"/>
                  <a:sym typeface="Roboto"/>
                </a:rPr>
                <a:t> for your library management system. </a:t>
              </a:r>
              <a:endParaRPr sz="1600">
                <a:latin typeface="Roboto"/>
                <a:ea typeface="Roboto"/>
                <a:cs typeface="Roboto"/>
                <a:sym typeface="Roboto"/>
              </a:endParaRPr>
            </a:p>
            <a:p>
              <a:pPr indent="0" lvl="0" marL="457200" rtl="0" algn="l">
                <a:lnSpc>
                  <a:spcPct val="115000"/>
                </a:lnSpc>
                <a:spcBef>
                  <a:spcPts val="0"/>
                </a:spcBef>
                <a:spcAft>
                  <a:spcPts val="0"/>
                </a:spcAft>
                <a:buNone/>
              </a:pPr>
              <a:r>
                <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IN" sz="1600">
                  <a:latin typeface="Roboto"/>
                  <a:ea typeface="Roboto"/>
                  <a:cs typeface="Roboto"/>
                  <a:sym typeface="Roboto"/>
                </a:rPr>
                <a:t>Link these CSS files in your Thymeleaf templates to apply the </a:t>
              </a:r>
              <a:r>
                <a:rPr b="1" lang="en-IN" sz="1600">
                  <a:latin typeface="Roboto"/>
                  <a:ea typeface="Roboto"/>
                  <a:cs typeface="Roboto"/>
                  <a:sym typeface="Roboto"/>
                </a:rPr>
                <a:t>desired styling </a:t>
              </a:r>
              <a:r>
                <a:rPr lang="en-IN" sz="1600">
                  <a:latin typeface="Roboto"/>
                  <a:ea typeface="Roboto"/>
                  <a:cs typeface="Roboto"/>
                  <a:sym typeface="Roboto"/>
                </a:rPr>
                <a:t>to the UI components.</a:t>
              </a:r>
              <a:endParaRPr sz="1600">
                <a:latin typeface="Roboto"/>
                <a:ea typeface="Roboto"/>
                <a:cs typeface="Roboto"/>
                <a:sym typeface="Roboto"/>
              </a:endParaRPr>
            </a:p>
          </p:txBody>
        </p:sp>
      </p:grpSp>
      <p:grpSp>
        <p:nvGrpSpPr>
          <p:cNvPr id="342" name="Google Shape;342;p24"/>
          <p:cNvGrpSpPr/>
          <p:nvPr/>
        </p:nvGrpSpPr>
        <p:grpSpPr>
          <a:xfrm>
            <a:off x="0" y="1586330"/>
            <a:ext cx="4729082" cy="5271963"/>
            <a:chOff x="0" y="1189989"/>
            <a:chExt cx="3546900" cy="3483292"/>
          </a:xfrm>
        </p:grpSpPr>
        <p:sp>
          <p:nvSpPr>
            <p:cNvPr id="343" name="Google Shape;343;p24"/>
            <p:cNvSpPr/>
            <p:nvPr/>
          </p:nvSpPr>
          <p:spPr>
            <a:xfrm>
              <a:off x="0" y="1189989"/>
              <a:ext cx="3546900" cy="669000"/>
            </a:xfrm>
            <a:prstGeom prst="homePlate">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1900">
                  <a:solidFill>
                    <a:srgbClr val="FFFFFF"/>
                  </a:solidFill>
                  <a:latin typeface="Roboto"/>
                  <a:ea typeface="Roboto"/>
                  <a:cs typeface="Roboto"/>
                  <a:sym typeface="Roboto"/>
                </a:rPr>
                <a:t>Thymeleaf</a:t>
              </a:r>
              <a:endParaRPr sz="1900">
                <a:solidFill>
                  <a:srgbClr val="FFFFFF"/>
                </a:solidFill>
                <a:latin typeface="Roboto"/>
                <a:ea typeface="Roboto"/>
                <a:cs typeface="Roboto"/>
                <a:sym typeface="Roboto"/>
              </a:endParaRPr>
            </a:p>
          </p:txBody>
        </p:sp>
        <p:sp>
          <p:nvSpPr>
            <p:cNvPr id="344" name="Google Shape;344;p24"/>
            <p:cNvSpPr txBox="1"/>
            <p:nvPr/>
          </p:nvSpPr>
          <p:spPr>
            <a:xfrm>
              <a:off x="541551" y="1858982"/>
              <a:ext cx="2463900" cy="2814300"/>
            </a:xfrm>
            <a:prstGeom prst="rect">
              <a:avLst/>
            </a:prstGeom>
            <a:noFill/>
            <a:ln>
              <a:noFill/>
            </a:ln>
          </p:spPr>
          <p:txBody>
            <a:bodyPr anchorCtr="0" anchor="t" bIns="121900" lIns="121900" spcFirstLastPara="1" rIns="121900" wrap="square" tIns="121900">
              <a:noAutofit/>
            </a:bodyPr>
            <a:lstStyle/>
            <a:p>
              <a:pPr indent="-336550" lvl="0" marL="457200" rtl="0" algn="l">
                <a:lnSpc>
                  <a:spcPct val="115000"/>
                </a:lnSpc>
                <a:spcBef>
                  <a:spcPts val="0"/>
                </a:spcBef>
                <a:spcAft>
                  <a:spcPts val="0"/>
                </a:spcAft>
                <a:buSzPts val="1700"/>
                <a:buFont typeface="Roboto"/>
                <a:buChar char="●"/>
              </a:pPr>
              <a:r>
                <a:rPr b="1" lang="en-IN" sz="1700">
                  <a:latin typeface="Roboto"/>
                  <a:ea typeface="Roboto"/>
                  <a:cs typeface="Roboto"/>
                  <a:sym typeface="Roboto"/>
                </a:rPr>
                <a:t>Java-based</a:t>
              </a:r>
              <a:r>
                <a:rPr lang="en-IN" sz="1700">
                  <a:latin typeface="Roboto"/>
                  <a:ea typeface="Roboto"/>
                  <a:cs typeface="Roboto"/>
                  <a:sym typeface="Roboto"/>
                </a:rPr>
                <a:t> library used to create a </a:t>
              </a:r>
              <a:r>
                <a:rPr b="1" lang="en-IN" sz="1700">
                  <a:latin typeface="Roboto"/>
                  <a:ea typeface="Roboto"/>
                  <a:cs typeface="Roboto"/>
                  <a:sym typeface="Roboto"/>
                </a:rPr>
                <a:t>web</a:t>
              </a:r>
              <a:r>
                <a:rPr lang="en-IN" sz="1700">
                  <a:latin typeface="Roboto"/>
                  <a:ea typeface="Roboto"/>
                  <a:cs typeface="Roboto"/>
                  <a:sym typeface="Roboto"/>
                </a:rPr>
                <a:t> application Supports </a:t>
              </a:r>
              <a:r>
                <a:rPr b="1" lang="en-IN" sz="1700">
                  <a:latin typeface="Roboto"/>
                  <a:ea typeface="Roboto"/>
                  <a:cs typeface="Roboto"/>
                  <a:sym typeface="Roboto"/>
                </a:rPr>
                <a:t>XHTML/HTML5.</a:t>
              </a:r>
              <a:endParaRPr b="1" sz="1700">
                <a:latin typeface="Roboto"/>
                <a:ea typeface="Roboto"/>
                <a:cs typeface="Roboto"/>
                <a:sym typeface="Roboto"/>
              </a:endParaRPr>
            </a:p>
            <a:p>
              <a:pPr indent="0" lvl="0" marL="457200" rtl="0" algn="l">
                <a:lnSpc>
                  <a:spcPct val="115000"/>
                </a:lnSpc>
                <a:spcBef>
                  <a:spcPts val="0"/>
                </a:spcBef>
                <a:spcAft>
                  <a:spcPts val="0"/>
                </a:spcAft>
                <a:buNone/>
              </a:pPr>
              <a:r>
                <a:t/>
              </a:r>
              <a:endParaRPr b="1" sz="1700">
                <a:latin typeface="Roboto"/>
                <a:ea typeface="Roboto"/>
                <a:cs typeface="Roboto"/>
                <a:sym typeface="Roboto"/>
              </a:endParaRPr>
            </a:p>
            <a:p>
              <a:pPr indent="-336550" lvl="0" marL="457200" rtl="0" algn="l">
                <a:lnSpc>
                  <a:spcPct val="115000"/>
                </a:lnSpc>
                <a:spcBef>
                  <a:spcPts val="0"/>
                </a:spcBef>
                <a:spcAft>
                  <a:spcPts val="0"/>
                </a:spcAft>
                <a:buSzPts val="1700"/>
                <a:buFont typeface="Roboto"/>
                <a:buChar char="●"/>
              </a:pPr>
              <a:r>
                <a:rPr lang="en-IN" sz="1700">
                  <a:latin typeface="Roboto"/>
                  <a:ea typeface="Roboto"/>
                  <a:cs typeface="Roboto"/>
                  <a:sym typeface="Roboto"/>
                </a:rPr>
                <a:t> Created </a:t>
              </a:r>
              <a:r>
                <a:rPr b="1" lang="en-IN" sz="1700">
                  <a:latin typeface="Roboto"/>
                  <a:ea typeface="Roboto"/>
                  <a:cs typeface="Roboto"/>
                  <a:sym typeface="Roboto"/>
                </a:rPr>
                <a:t>Thymeleaf</a:t>
              </a:r>
              <a:r>
                <a:rPr lang="en-IN" sz="1700">
                  <a:latin typeface="Roboto"/>
                  <a:ea typeface="Roboto"/>
                  <a:cs typeface="Roboto"/>
                  <a:sym typeface="Roboto"/>
                </a:rPr>
                <a:t> templates for each page or </a:t>
              </a:r>
              <a:r>
                <a:rPr b="1" lang="en-IN" sz="1700">
                  <a:latin typeface="Roboto"/>
                  <a:ea typeface="Roboto"/>
                  <a:cs typeface="Roboto"/>
                  <a:sym typeface="Roboto"/>
                </a:rPr>
                <a:t>functionality</a:t>
              </a:r>
              <a:r>
                <a:rPr lang="en-IN" sz="1700">
                  <a:latin typeface="Roboto"/>
                  <a:ea typeface="Roboto"/>
                  <a:cs typeface="Roboto"/>
                  <a:sym typeface="Roboto"/>
                </a:rPr>
                <a:t> of  library management system.</a:t>
              </a:r>
              <a:endParaRPr sz="1700">
                <a:latin typeface="Roboto"/>
                <a:ea typeface="Roboto"/>
                <a:cs typeface="Roboto"/>
                <a:sym typeface="Roboto"/>
              </a:endParaRPr>
            </a:p>
            <a:p>
              <a:pPr indent="0" lvl="0" marL="0" rtl="0" algn="l">
                <a:lnSpc>
                  <a:spcPct val="115000"/>
                </a:lnSpc>
                <a:spcBef>
                  <a:spcPts val="0"/>
                </a:spcBef>
                <a:spcAft>
                  <a:spcPts val="0"/>
                </a:spcAft>
                <a:buNone/>
              </a:pPr>
              <a:r>
                <a:t/>
              </a:r>
              <a:endParaRPr sz="1700">
                <a:latin typeface="Roboto"/>
                <a:ea typeface="Roboto"/>
                <a:cs typeface="Roboto"/>
                <a:sym typeface="Roboto"/>
              </a:endParaRPr>
            </a:p>
            <a:p>
              <a:pPr indent="-336550" lvl="0" marL="457200" rtl="0" algn="l">
                <a:lnSpc>
                  <a:spcPct val="115000"/>
                </a:lnSpc>
                <a:spcBef>
                  <a:spcPts val="0"/>
                </a:spcBef>
                <a:spcAft>
                  <a:spcPts val="0"/>
                </a:spcAft>
                <a:buSzPts val="1700"/>
                <a:buFont typeface="Roboto"/>
                <a:buChar char="●"/>
              </a:pPr>
              <a:r>
                <a:rPr lang="en-IN" sz="1700">
                  <a:latin typeface="Roboto"/>
                  <a:ea typeface="Roboto"/>
                  <a:cs typeface="Roboto"/>
                  <a:sym typeface="Roboto"/>
                </a:rPr>
                <a:t>Bind the templates with appropriate </a:t>
              </a:r>
              <a:r>
                <a:rPr b="1" lang="en-IN" sz="1700">
                  <a:latin typeface="Roboto"/>
                  <a:ea typeface="Roboto"/>
                  <a:cs typeface="Roboto"/>
                  <a:sym typeface="Roboto"/>
                </a:rPr>
                <a:t>controller</a:t>
              </a:r>
              <a:r>
                <a:rPr lang="en-IN" sz="1700">
                  <a:latin typeface="Roboto"/>
                  <a:ea typeface="Roboto"/>
                  <a:cs typeface="Roboto"/>
                  <a:sym typeface="Roboto"/>
                </a:rPr>
                <a:t> methods in your Java code.</a:t>
              </a:r>
              <a:endParaRPr sz="1700">
                <a:latin typeface="Roboto"/>
                <a:ea typeface="Roboto"/>
                <a:cs typeface="Roboto"/>
                <a:sym typeface="Roboto"/>
              </a:endParaRPr>
            </a:p>
          </p:txBody>
        </p:sp>
      </p:grpSp>
      <p:grpSp>
        <p:nvGrpSpPr>
          <p:cNvPr id="345" name="Google Shape;345;p24"/>
          <p:cNvGrpSpPr/>
          <p:nvPr/>
        </p:nvGrpSpPr>
        <p:grpSpPr>
          <a:xfrm>
            <a:off x="3925507" y="1586327"/>
            <a:ext cx="4407490" cy="5271863"/>
            <a:chOff x="2944204" y="1189775"/>
            <a:chExt cx="3305700" cy="3953996"/>
          </a:xfrm>
        </p:grpSpPr>
        <p:sp>
          <p:nvSpPr>
            <p:cNvPr id="346" name="Google Shape;346;p24"/>
            <p:cNvSpPr/>
            <p:nvPr/>
          </p:nvSpPr>
          <p:spPr>
            <a:xfrm>
              <a:off x="2944204" y="1189775"/>
              <a:ext cx="3305700" cy="669000"/>
            </a:xfrm>
            <a:prstGeom prst="chevron">
              <a:avLst>
                <a:gd fmla="val 50000" name="adj"/>
              </a:avLst>
            </a:prstGeom>
            <a:solidFill>
              <a:srgbClr val="B02C2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IN" sz="1900">
                  <a:solidFill>
                    <a:srgbClr val="FFFFFF"/>
                  </a:solidFill>
                  <a:latin typeface="Roboto"/>
                  <a:ea typeface="Roboto"/>
                  <a:cs typeface="Roboto"/>
                  <a:sym typeface="Roboto"/>
                </a:rPr>
                <a:t>     Show </a:t>
              </a:r>
              <a:r>
                <a:rPr lang="en-IN" sz="1900">
                  <a:solidFill>
                    <a:srgbClr val="FFFFFF"/>
                  </a:solidFill>
                  <a:latin typeface="Roboto"/>
                  <a:ea typeface="Roboto"/>
                  <a:cs typeface="Roboto"/>
                  <a:sym typeface="Roboto"/>
                </a:rPr>
                <a:t>Dynamic</a:t>
              </a:r>
              <a:r>
                <a:rPr lang="en-IN" sz="1900">
                  <a:solidFill>
                    <a:srgbClr val="FFFFFF"/>
                  </a:solidFill>
                  <a:latin typeface="Roboto"/>
                  <a:ea typeface="Roboto"/>
                  <a:cs typeface="Roboto"/>
                  <a:sym typeface="Roboto"/>
                </a:rPr>
                <a:t> Data</a:t>
              </a:r>
              <a:endParaRPr sz="1900">
                <a:solidFill>
                  <a:srgbClr val="FFFFFF"/>
                </a:solidFill>
                <a:latin typeface="Roboto"/>
                <a:ea typeface="Roboto"/>
                <a:cs typeface="Roboto"/>
                <a:sym typeface="Roboto"/>
              </a:endParaRPr>
            </a:p>
          </p:txBody>
        </p:sp>
        <p:sp>
          <p:nvSpPr>
            <p:cNvPr id="347" name="Google Shape;347;p24"/>
            <p:cNvSpPr txBox="1"/>
            <p:nvPr/>
          </p:nvSpPr>
          <p:spPr>
            <a:xfrm>
              <a:off x="3412417" y="1858771"/>
              <a:ext cx="2344500" cy="3285000"/>
            </a:xfrm>
            <a:prstGeom prst="rect">
              <a:avLst/>
            </a:prstGeom>
            <a:noFill/>
            <a:ln>
              <a:noFill/>
            </a:ln>
          </p:spPr>
          <p:txBody>
            <a:bodyPr anchorCtr="0" anchor="t" bIns="121900" lIns="121900" spcFirstLastPara="1" rIns="121900" wrap="square" tIns="121900">
              <a:noAutofit/>
            </a:bodyPr>
            <a:lstStyle/>
            <a:p>
              <a:pPr indent="-330200" lvl="0" marL="457200" rtl="0" algn="l">
                <a:lnSpc>
                  <a:spcPct val="115000"/>
                </a:lnSpc>
                <a:spcBef>
                  <a:spcPts val="0"/>
                </a:spcBef>
                <a:spcAft>
                  <a:spcPts val="0"/>
                </a:spcAft>
                <a:buSzPts val="1600"/>
                <a:buFont typeface="Roboto"/>
                <a:buChar char="●"/>
              </a:pPr>
              <a:r>
                <a:rPr b="1" lang="en-IN" sz="1600">
                  <a:latin typeface="Roboto"/>
                  <a:ea typeface="Roboto"/>
                  <a:cs typeface="Roboto"/>
                  <a:sym typeface="Roboto"/>
                </a:rPr>
                <a:t>Thymeleaf tags</a:t>
              </a:r>
              <a:r>
                <a:rPr lang="en-IN" sz="1600">
                  <a:latin typeface="Roboto"/>
                  <a:ea typeface="Roboto"/>
                  <a:cs typeface="Roboto"/>
                  <a:sym typeface="Roboto"/>
                </a:rPr>
                <a:t> and expressions to display dynamic data, iterate over </a:t>
              </a:r>
              <a:r>
                <a:rPr b="1" lang="en-IN" sz="1600">
                  <a:latin typeface="Roboto"/>
                  <a:ea typeface="Roboto"/>
                  <a:cs typeface="Roboto"/>
                  <a:sym typeface="Roboto"/>
                </a:rPr>
                <a:t>collections,</a:t>
              </a:r>
              <a:r>
                <a:rPr lang="en-IN" sz="1600">
                  <a:latin typeface="Roboto"/>
                  <a:ea typeface="Roboto"/>
                  <a:cs typeface="Roboto"/>
                  <a:sym typeface="Roboto"/>
                </a:rPr>
                <a:t> conditionally show elements.</a:t>
              </a:r>
              <a:endParaRPr sz="1600">
                <a:latin typeface="Roboto"/>
                <a:ea typeface="Roboto"/>
                <a:cs typeface="Roboto"/>
                <a:sym typeface="Roboto"/>
              </a:endParaRPr>
            </a:p>
            <a:p>
              <a:pPr indent="0" lvl="0" marL="457200" rtl="0" algn="l">
                <a:lnSpc>
                  <a:spcPct val="115000"/>
                </a:lnSpc>
                <a:spcBef>
                  <a:spcPts val="0"/>
                </a:spcBef>
                <a:spcAft>
                  <a:spcPts val="0"/>
                </a:spcAft>
                <a:buNone/>
              </a:pPr>
              <a:r>
                <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IN" sz="1600">
                  <a:latin typeface="Roboto"/>
                  <a:ea typeface="Roboto"/>
                  <a:cs typeface="Roboto"/>
                  <a:sym typeface="Roboto"/>
                </a:rPr>
                <a:t> For example, if you want to display a list of books, you can use </a:t>
              </a:r>
              <a:r>
                <a:rPr lang="en-IN" sz="1600">
                  <a:latin typeface="Roboto"/>
                  <a:ea typeface="Roboto"/>
                  <a:cs typeface="Roboto"/>
                  <a:sym typeface="Roboto"/>
                </a:rPr>
                <a:t>Thymeleaf’s </a:t>
              </a:r>
              <a:r>
                <a:rPr b="1" lang="en-IN" sz="1600">
                  <a:latin typeface="Roboto"/>
                  <a:ea typeface="Roboto"/>
                  <a:cs typeface="Roboto"/>
                  <a:sym typeface="Roboto"/>
                </a:rPr>
                <a:t> `th:each=${user.books}` </a:t>
              </a:r>
              <a:r>
                <a:rPr lang="en-IN" sz="1600">
                  <a:latin typeface="Roboto"/>
                  <a:ea typeface="Roboto"/>
                  <a:cs typeface="Roboto"/>
                  <a:sym typeface="Roboto"/>
                </a:rPr>
                <a:t>directive to iterate over the books and </a:t>
              </a:r>
              <a:r>
                <a:rPr b="1" lang="en-IN" sz="1600">
                  <a:latin typeface="Roboto"/>
                  <a:ea typeface="Roboto"/>
                  <a:cs typeface="Roboto"/>
                  <a:sym typeface="Roboto"/>
                </a:rPr>
                <a:t>dynamically</a:t>
              </a:r>
              <a:r>
                <a:rPr lang="en-IN" sz="1600">
                  <a:latin typeface="Roboto"/>
                  <a:ea typeface="Roboto"/>
                  <a:cs typeface="Roboto"/>
                  <a:sym typeface="Roboto"/>
                </a:rPr>
                <a:t> generate HTML elements.</a:t>
              </a:r>
              <a:endParaRPr sz="1600">
                <a:latin typeface="Roboto"/>
                <a:ea typeface="Roboto"/>
                <a:cs typeface="Roboto"/>
                <a:sym typeface="Roboto"/>
              </a:endParaRPr>
            </a:p>
          </p:txBody>
        </p:sp>
      </p:grpSp>
      <p:pic>
        <p:nvPicPr>
          <p:cNvPr id="348" name="Google Shape;348;p24"/>
          <p:cNvPicPr preferRelativeResize="0"/>
          <p:nvPr/>
        </p:nvPicPr>
        <p:blipFill rotWithShape="1">
          <a:blip r:embed="rId3">
            <a:alphaModFix/>
          </a:blip>
          <a:srcRect b="0" l="0" r="0" t="0"/>
          <a:stretch/>
        </p:blipFill>
        <p:spPr>
          <a:xfrm>
            <a:off x="5" y="-2"/>
            <a:ext cx="1963464" cy="521544"/>
          </a:xfrm>
          <a:prstGeom prst="rect">
            <a:avLst/>
          </a:prstGeom>
          <a:noFill/>
          <a:ln>
            <a:noFill/>
          </a:ln>
        </p:spPr>
      </p:pic>
      <p:sp>
        <p:nvSpPr>
          <p:cNvPr id="349" name="Google Shape;349;p24"/>
          <p:cNvSpPr txBox="1"/>
          <p:nvPr>
            <p:ph type="title"/>
          </p:nvPr>
        </p:nvSpPr>
        <p:spPr>
          <a:xfrm>
            <a:off x="683625" y="31063"/>
            <a:ext cx="10891200" cy="726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            </a:t>
            </a:r>
            <a:endParaRPr/>
          </a:p>
        </p:txBody>
      </p:sp>
      <p:sp>
        <p:nvSpPr>
          <p:cNvPr id="350" name="Google Shape;350;p24"/>
          <p:cNvSpPr txBox="1"/>
          <p:nvPr/>
        </p:nvSpPr>
        <p:spPr>
          <a:xfrm>
            <a:off x="2344725" y="71275"/>
            <a:ext cx="9230100" cy="646500"/>
          </a:xfrm>
          <a:prstGeom prst="rect">
            <a:avLst/>
          </a:prstGeom>
          <a:solidFill>
            <a:srgbClr val="FF6709"/>
          </a:solid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IN" sz="2200">
                <a:solidFill>
                  <a:schemeClr val="lt1"/>
                </a:solidFill>
                <a:latin typeface="Times New Roman"/>
                <a:ea typeface="Times New Roman"/>
                <a:cs typeface="Times New Roman"/>
                <a:sym typeface="Times New Roman"/>
              </a:rPr>
              <a:t>Front-End Development.</a:t>
            </a:r>
            <a:endParaRPr sz="1200">
              <a:solidFill>
                <a:schemeClr val="lt1"/>
              </a:solidFill>
            </a:endParaRPr>
          </a:p>
          <a:p>
            <a:pPr indent="0" lvl="0" marL="0" marR="0" rtl="0" algn="l">
              <a:spcBef>
                <a:spcPts val="0"/>
              </a:spcBef>
              <a:spcAft>
                <a:spcPts val="0"/>
              </a:spcAft>
              <a:buNone/>
            </a:pPr>
            <a:r>
              <a:t/>
            </a:r>
            <a:endParaRPr>
              <a:solidFill>
                <a:schemeClr val="lt1"/>
              </a:solidFill>
            </a:endParaRPr>
          </a:p>
        </p:txBody>
      </p:sp>
      <p:pic>
        <p:nvPicPr>
          <p:cNvPr id="351" name="Google Shape;351;p24"/>
          <p:cNvPicPr preferRelativeResize="0"/>
          <p:nvPr/>
        </p:nvPicPr>
        <p:blipFill>
          <a:blip r:embed="rId4">
            <a:alphaModFix/>
          </a:blip>
          <a:stretch>
            <a:fillRect/>
          </a:stretch>
        </p:blipFill>
        <p:spPr>
          <a:xfrm>
            <a:off x="3752295" y="5589270"/>
            <a:ext cx="1268725" cy="1268725"/>
          </a:xfrm>
          <a:prstGeom prst="rect">
            <a:avLst/>
          </a:prstGeom>
          <a:noFill/>
          <a:ln>
            <a:noFill/>
          </a:ln>
        </p:spPr>
      </p:pic>
      <p:pic>
        <p:nvPicPr>
          <p:cNvPr id="352" name="Google Shape;352;p24"/>
          <p:cNvPicPr preferRelativeResize="0"/>
          <p:nvPr/>
        </p:nvPicPr>
        <p:blipFill>
          <a:blip r:embed="rId5">
            <a:alphaModFix/>
          </a:blip>
          <a:stretch>
            <a:fillRect/>
          </a:stretch>
        </p:blipFill>
        <p:spPr>
          <a:xfrm>
            <a:off x="7844358" y="5589269"/>
            <a:ext cx="898086" cy="1268725"/>
          </a:xfrm>
          <a:prstGeom prst="rect">
            <a:avLst/>
          </a:prstGeom>
          <a:noFill/>
          <a:ln>
            <a:noFill/>
          </a:ln>
        </p:spPr>
      </p:pic>
      <p:pic>
        <p:nvPicPr>
          <p:cNvPr id="353" name="Google Shape;353;p24"/>
          <p:cNvPicPr preferRelativeResize="0"/>
          <p:nvPr/>
        </p:nvPicPr>
        <p:blipFill>
          <a:blip r:embed="rId6">
            <a:alphaModFix/>
          </a:blip>
          <a:stretch>
            <a:fillRect/>
          </a:stretch>
        </p:blipFill>
        <p:spPr>
          <a:xfrm>
            <a:off x="9220200" y="783198"/>
            <a:ext cx="2133600" cy="737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53"/>
                                        </p:tgtEl>
                                        <p:attrNameLst>
                                          <p:attrName>style.visibility</p:attrName>
                                        </p:attrNameLst>
                                      </p:cBhvr>
                                      <p:to>
                                        <p:strVal val="visible"/>
                                      </p:to>
                                    </p:set>
                                    <p:anim calcmode="lin" valueType="num">
                                      <p:cBhvr additive="base">
                                        <p:cTn dur="1000"/>
                                        <p:tgtEl>
                                          <p:spTgt spid="35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51"/>
                                        </p:tgtEl>
                                        <p:attrNameLst>
                                          <p:attrName>style.visibility</p:attrName>
                                        </p:attrNameLst>
                                      </p:cBhvr>
                                      <p:to>
                                        <p:strVal val="visible"/>
                                      </p:to>
                                    </p:set>
                                    <p:anim calcmode="lin" valueType="num">
                                      <p:cBhvr additive="base">
                                        <p:cTn dur="1000"/>
                                        <p:tgtEl>
                                          <p:spTgt spid="35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1000"/>
                                        <p:tgtEl>
                                          <p:spTgt spid="35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25"/>
          <p:cNvPicPr preferRelativeResize="0"/>
          <p:nvPr/>
        </p:nvPicPr>
        <p:blipFill rotWithShape="1">
          <a:blip r:embed="rId3">
            <a:alphaModFix/>
          </a:blip>
          <a:srcRect b="0" l="0" r="0" t="0"/>
          <a:stretch/>
        </p:blipFill>
        <p:spPr>
          <a:xfrm flipH="1">
            <a:off x="0" y="0"/>
            <a:ext cx="12192000" cy="6858000"/>
          </a:xfrm>
          <a:prstGeom prst="rect">
            <a:avLst/>
          </a:prstGeom>
          <a:noFill/>
          <a:ln>
            <a:noFill/>
          </a:ln>
        </p:spPr>
      </p:pic>
      <p:cxnSp>
        <p:nvCxnSpPr>
          <p:cNvPr id="359" name="Google Shape;359;p25"/>
          <p:cNvCxnSpPr/>
          <p:nvPr/>
        </p:nvCxnSpPr>
        <p:spPr>
          <a:xfrm>
            <a:off x="2404113" y="383848"/>
            <a:ext cx="0" cy="429893"/>
          </a:xfrm>
          <a:prstGeom prst="straightConnector1">
            <a:avLst/>
          </a:prstGeom>
          <a:noFill/>
          <a:ln cap="flat" cmpd="sng" w="12700">
            <a:solidFill>
              <a:srgbClr val="DD4F22"/>
            </a:solidFill>
            <a:prstDash val="solid"/>
            <a:miter lim="800000"/>
            <a:headEnd len="sm" w="sm" type="none"/>
            <a:tailEnd len="sm" w="sm" type="none"/>
          </a:ln>
        </p:spPr>
      </p:cxnSp>
      <p:pic>
        <p:nvPicPr>
          <p:cNvPr id="360" name="Google Shape;360;p25"/>
          <p:cNvPicPr preferRelativeResize="0"/>
          <p:nvPr/>
        </p:nvPicPr>
        <p:blipFill rotWithShape="1">
          <a:blip r:embed="rId4">
            <a:alphaModFix/>
          </a:blip>
          <a:srcRect b="0" l="0" r="0" t="0"/>
          <a:stretch/>
        </p:blipFill>
        <p:spPr>
          <a:xfrm>
            <a:off x="217505" y="338023"/>
            <a:ext cx="1963465" cy="521544"/>
          </a:xfrm>
          <a:prstGeom prst="rect">
            <a:avLst/>
          </a:prstGeom>
          <a:noFill/>
          <a:ln>
            <a:noFill/>
          </a:ln>
        </p:spPr>
      </p:pic>
      <p:sp>
        <p:nvSpPr>
          <p:cNvPr id="361" name="Google Shape;361;p25"/>
          <p:cNvSpPr txBox="1"/>
          <p:nvPr/>
        </p:nvSpPr>
        <p:spPr>
          <a:xfrm>
            <a:off x="2499360" y="383848"/>
            <a:ext cx="8818879" cy="483017"/>
          </a:xfrm>
          <a:prstGeom prst="rect">
            <a:avLst/>
          </a:prstGeom>
          <a:solidFill>
            <a:srgbClr val="FF6709"/>
          </a:solid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IN" sz="2400">
                <a:solidFill>
                  <a:schemeClr val="lt1"/>
                </a:solidFill>
                <a:latin typeface="Times New Roman"/>
                <a:ea typeface="Times New Roman"/>
                <a:cs typeface="Times New Roman"/>
                <a:sym typeface="Times New Roman"/>
              </a:rPr>
              <a:t>Conclusion</a:t>
            </a:r>
            <a:endParaRPr/>
          </a:p>
        </p:txBody>
      </p:sp>
      <p:sp>
        <p:nvSpPr>
          <p:cNvPr id="362" name="Google Shape;362;p25"/>
          <p:cNvSpPr txBox="1"/>
          <p:nvPr/>
        </p:nvSpPr>
        <p:spPr>
          <a:xfrm>
            <a:off x="490225" y="1349650"/>
            <a:ext cx="11410200" cy="33894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361950" lvl="0" marL="457200" marR="0" rtl="0" algn="just">
              <a:lnSpc>
                <a:spcPct val="115000"/>
              </a:lnSpc>
              <a:spcBef>
                <a:spcPts val="0"/>
              </a:spcBef>
              <a:spcAft>
                <a:spcPts val="0"/>
              </a:spcAft>
              <a:buClr>
                <a:schemeClr val="dk1"/>
              </a:buClr>
              <a:buSzPts val="2100"/>
              <a:buFont typeface="Times New Roman"/>
              <a:buChar char="●"/>
            </a:pPr>
            <a:r>
              <a:rPr lang="en-IN" sz="2100">
                <a:solidFill>
                  <a:schemeClr val="dk1"/>
                </a:solidFill>
                <a:latin typeface="Times New Roman"/>
                <a:ea typeface="Times New Roman"/>
                <a:cs typeface="Times New Roman"/>
                <a:sym typeface="Times New Roman"/>
              </a:rPr>
              <a:t>In conclusion, the Library Management System developed using Spring Boot offers an efficient and user-friendly solution for managing library operations. </a:t>
            </a:r>
            <a:endParaRPr sz="2100">
              <a:solidFill>
                <a:schemeClr val="dk1"/>
              </a:solidFill>
              <a:latin typeface="Times New Roman"/>
              <a:ea typeface="Times New Roman"/>
              <a:cs typeface="Times New Roman"/>
              <a:sym typeface="Times New Roman"/>
            </a:endParaRPr>
          </a:p>
          <a:p>
            <a:pPr indent="-361950" lvl="0" marL="457200" marR="0" rtl="0" algn="just">
              <a:lnSpc>
                <a:spcPct val="115000"/>
              </a:lnSpc>
              <a:spcBef>
                <a:spcPts val="0"/>
              </a:spcBef>
              <a:spcAft>
                <a:spcPts val="0"/>
              </a:spcAft>
              <a:buClr>
                <a:schemeClr val="dk1"/>
              </a:buClr>
              <a:buSzPts val="2100"/>
              <a:buFont typeface="Times New Roman"/>
              <a:buChar char="●"/>
            </a:pPr>
            <a:r>
              <a:rPr lang="en-IN" sz="2100">
                <a:solidFill>
                  <a:schemeClr val="dk1"/>
                </a:solidFill>
                <a:latin typeface="Times New Roman"/>
                <a:ea typeface="Times New Roman"/>
                <a:cs typeface="Times New Roman"/>
                <a:sym typeface="Times New Roman"/>
              </a:rPr>
              <a:t>The project incorporates key features such as book management, user registration, borrowing and returning of books, and administrative functions. </a:t>
            </a:r>
            <a:endParaRPr sz="2100">
              <a:solidFill>
                <a:schemeClr val="dk1"/>
              </a:solidFill>
              <a:latin typeface="Times New Roman"/>
              <a:ea typeface="Times New Roman"/>
              <a:cs typeface="Times New Roman"/>
              <a:sym typeface="Times New Roman"/>
            </a:endParaRPr>
          </a:p>
          <a:p>
            <a:pPr indent="-361950" lvl="0" marL="457200" marR="0" rtl="0" algn="just">
              <a:lnSpc>
                <a:spcPct val="115000"/>
              </a:lnSpc>
              <a:spcBef>
                <a:spcPts val="0"/>
              </a:spcBef>
              <a:spcAft>
                <a:spcPts val="0"/>
              </a:spcAft>
              <a:buClr>
                <a:schemeClr val="dk1"/>
              </a:buClr>
              <a:buSzPts val="2100"/>
              <a:buFont typeface="Times New Roman"/>
              <a:buChar char="●"/>
            </a:pPr>
            <a:r>
              <a:rPr lang="en-IN" sz="2100">
                <a:solidFill>
                  <a:schemeClr val="dk1"/>
                </a:solidFill>
                <a:latin typeface="Times New Roman"/>
                <a:ea typeface="Times New Roman"/>
                <a:cs typeface="Times New Roman"/>
                <a:sym typeface="Times New Roman"/>
              </a:rPr>
              <a:t>By leveraging the power of Spring </a:t>
            </a:r>
            <a:r>
              <a:rPr lang="en-IN" sz="2100">
                <a:solidFill>
                  <a:schemeClr val="dk1"/>
                </a:solidFill>
                <a:latin typeface="Times New Roman"/>
                <a:ea typeface="Times New Roman"/>
                <a:cs typeface="Times New Roman"/>
                <a:sym typeface="Times New Roman"/>
              </a:rPr>
              <a:t>Boot</a:t>
            </a:r>
            <a:r>
              <a:rPr lang="en-IN" sz="2100">
                <a:solidFill>
                  <a:schemeClr val="dk1"/>
                </a:solidFill>
                <a:latin typeface="Times New Roman"/>
                <a:ea typeface="Times New Roman"/>
                <a:cs typeface="Times New Roman"/>
                <a:sym typeface="Times New Roman"/>
              </a:rPr>
              <a:t> framework, the system provides a robust and scalable platform that ensures smooth and secure library operations. </a:t>
            </a:r>
            <a:endParaRPr sz="2100">
              <a:solidFill>
                <a:schemeClr val="dk1"/>
              </a:solidFill>
              <a:latin typeface="Times New Roman"/>
              <a:ea typeface="Times New Roman"/>
              <a:cs typeface="Times New Roman"/>
              <a:sym typeface="Times New Roman"/>
            </a:endParaRPr>
          </a:p>
          <a:p>
            <a:pPr indent="-361950" lvl="0" marL="457200" marR="0" rtl="0" algn="just">
              <a:lnSpc>
                <a:spcPct val="115000"/>
              </a:lnSpc>
              <a:spcBef>
                <a:spcPts val="0"/>
              </a:spcBef>
              <a:spcAft>
                <a:spcPts val="0"/>
              </a:spcAft>
              <a:buClr>
                <a:schemeClr val="dk1"/>
              </a:buClr>
              <a:buSzPts val="2100"/>
              <a:buFont typeface="Times New Roman"/>
              <a:buChar char="●"/>
            </a:pPr>
            <a:r>
              <a:rPr lang="en-IN" sz="2100">
                <a:solidFill>
                  <a:schemeClr val="dk1"/>
                </a:solidFill>
                <a:latin typeface="Times New Roman"/>
                <a:ea typeface="Times New Roman"/>
                <a:cs typeface="Times New Roman"/>
                <a:sym typeface="Times New Roman"/>
              </a:rPr>
              <a:t>The implementation of this project demonstrates the successful integration of modern technologies and best practices, resulting in an effective solution for streamlining library management processes.</a:t>
            </a:r>
            <a:endParaRPr sz="2100">
              <a:solidFill>
                <a:schemeClr val="dk1"/>
              </a:solidFill>
              <a:latin typeface="Times New Roman"/>
              <a:ea typeface="Times New Roman"/>
              <a:cs typeface="Times New Roman"/>
              <a:sym typeface="Times New Roman"/>
            </a:endParaRPr>
          </a:p>
        </p:txBody>
      </p:sp>
      <p:pic>
        <p:nvPicPr>
          <p:cNvPr id="363" name="Google Shape;363;p25"/>
          <p:cNvPicPr preferRelativeResize="0"/>
          <p:nvPr/>
        </p:nvPicPr>
        <p:blipFill>
          <a:blip r:embed="rId5">
            <a:alphaModFix/>
          </a:blip>
          <a:stretch>
            <a:fillRect/>
          </a:stretch>
        </p:blipFill>
        <p:spPr>
          <a:xfrm>
            <a:off x="975375" y="4866375"/>
            <a:ext cx="2857500" cy="1873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63"/>
                                        </p:tgtEl>
                                        <p:attrNameLst>
                                          <p:attrName>style.visibility</p:attrName>
                                        </p:attrNameLst>
                                      </p:cBhvr>
                                      <p:to>
                                        <p:strVal val="visible"/>
                                      </p:to>
                                    </p:set>
                                    <p:anim calcmode="lin" valueType="num">
                                      <p:cBhvr additive="base">
                                        <p:cTn dur="1000"/>
                                        <p:tgtEl>
                                          <p:spTgt spid="36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26"/>
          <p:cNvPicPr preferRelativeResize="0"/>
          <p:nvPr/>
        </p:nvPicPr>
        <p:blipFill rotWithShape="1">
          <a:blip r:embed="rId3">
            <a:alphaModFix/>
          </a:blip>
          <a:srcRect b="0" l="0" r="0" t="0"/>
          <a:stretch/>
        </p:blipFill>
        <p:spPr>
          <a:xfrm flipH="1">
            <a:off x="0" y="0"/>
            <a:ext cx="12192000" cy="6858000"/>
          </a:xfrm>
          <a:prstGeom prst="rect">
            <a:avLst/>
          </a:prstGeom>
          <a:noFill/>
          <a:ln>
            <a:noFill/>
          </a:ln>
        </p:spPr>
      </p:pic>
      <p:cxnSp>
        <p:nvCxnSpPr>
          <p:cNvPr id="369" name="Google Shape;369;p26"/>
          <p:cNvCxnSpPr/>
          <p:nvPr/>
        </p:nvCxnSpPr>
        <p:spPr>
          <a:xfrm>
            <a:off x="2404113" y="383848"/>
            <a:ext cx="0" cy="429893"/>
          </a:xfrm>
          <a:prstGeom prst="straightConnector1">
            <a:avLst/>
          </a:prstGeom>
          <a:noFill/>
          <a:ln cap="flat" cmpd="sng" w="12700">
            <a:solidFill>
              <a:srgbClr val="DD4F22"/>
            </a:solidFill>
            <a:prstDash val="solid"/>
            <a:miter lim="800000"/>
            <a:headEnd len="sm" w="sm" type="none"/>
            <a:tailEnd len="sm" w="sm" type="none"/>
          </a:ln>
        </p:spPr>
      </p:cxnSp>
      <p:pic>
        <p:nvPicPr>
          <p:cNvPr id="370" name="Google Shape;370;p26"/>
          <p:cNvPicPr preferRelativeResize="0"/>
          <p:nvPr/>
        </p:nvPicPr>
        <p:blipFill rotWithShape="1">
          <a:blip r:embed="rId4">
            <a:alphaModFix/>
          </a:blip>
          <a:srcRect b="0" l="0" r="0" t="0"/>
          <a:stretch/>
        </p:blipFill>
        <p:spPr>
          <a:xfrm>
            <a:off x="217505" y="338023"/>
            <a:ext cx="1963465" cy="521544"/>
          </a:xfrm>
          <a:prstGeom prst="rect">
            <a:avLst/>
          </a:prstGeom>
          <a:noFill/>
          <a:ln>
            <a:noFill/>
          </a:ln>
        </p:spPr>
      </p:pic>
      <p:sp>
        <p:nvSpPr>
          <p:cNvPr id="371" name="Google Shape;371;p26"/>
          <p:cNvSpPr txBox="1"/>
          <p:nvPr/>
        </p:nvSpPr>
        <p:spPr>
          <a:xfrm>
            <a:off x="2499360" y="383848"/>
            <a:ext cx="8818879" cy="483017"/>
          </a:xfrm>
          <a:prstGeom prst="rect">
            <a:avLst/>
          </a:prstGeom>
          <a:solidFill>
            <a:srgbClr val="FF6709"/>
          </a:solid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IN" sz="2400">
                <a:solidFill>
                  <a:schemeClr val="lt1"/>
                </a:solidFill>
                <a:latin typeface="Times New Roman"/>
                <a:ea typeface="Times New Roman"/>
                <a:cs typeface="Times New Roman"/>
                <a:sym typeface="Times New Roman"/>
              </a:rPr>
              <a:t>Future Work</a:t>
            </a:r>
            <a:endParaRPr/>
          </a:p>
        </p:txBody>
      </p:sp>
      <p:sp>
        <p:nvSpPr>
          <p:cNvPr id="372" name="Google Shape;372;p26"/>
          <p:cNvSpPr txBox="1"/>
          <p:nvPr/>
        </p:nvSpPr>
        <p:spPr>
          <a:xfrm>
            <a:off x="490231" y="1349650"/>
            <a:ext cx="11533800" cy="37326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368300" lvl="0" marL="457200" marR="0" rtl="0" algn="just">
              <a:lnSpc>
                <a:spcPct val="115000"/>
              </a:lnSpc>
              <a:spcBef>
                <a:spcPts val="0"/>
              </a:spcBef>
              <a:spcAft>
                <a:spcPts val="0"/>
              </a:spcAft>
              <a:buClr>
                <a:schemeClr val="dk1"/>
              </a:buClr>
              <a:buSzPts val="2200"/>
              <a:buFont typeface="Times New Roman"/>
              <a:buChar char="●"/>
            </a:pPr>
            <a:r>
              <a:rPr lang="en-IN" sz="2200">
                <a:solidFill>
                  <a:schemeClr val="dk1"/>
                </a:solidFill>
                <a:latin typeface="Times New Roman"/>
                <a:ea typeface="Times New Roman"/>
                <a:cs typeface="Times New Roman"/>
                <a:sym typeface="Times New Roman"/>
              </a:rPr>
              <a:t>I</a:t>
            </a:r>
            <a:r>
              <a:rPr lang="en-IN" sz="2200">
                <a:solidFill>
                  <a:schemeClr val="dk1"/>
                </a:solidFill>
                <a:latin typeface="Times New Roman"/>
                <a:ea typeface="Times New Roman"/>
                <a:cs typeface="Times New Roman"/>
                <a:sym typeface="Times New Roman"/>
              </a:rPr>
              <a:t>ntegrating advanced search and recommendation algorithms could improve the system</a:t>
            </a:r>
            <a:endParaRPr sz="2200">
              <a:solidFill>
                <a:schemeClr val="dk1"/>
              </a:solidFill>
              <a:latin typeface="Times New Roman"/>
              <a:ea typeface="Times New Roman"/>
              <a:cs typeface="Times New Roman"/>
              <a:sym typeface="Times New Roman"/>
            </a:endParaRPr>
          </a:p>
          <a:p>
            <a:pPr indent="-368300" lvl="0" marL="457200" marR="0" rtl="0" algn="just">
              <a:lnSpc>
                <a:spcPct val="115000"/>
              </a:lnSpc>
              <a:spcBef>
                <a:spcPts val="0"/>
              </a:spcBef>
              <a:spcAft>
                <a:spcPts val="0"/>
              </a:spcAft>
              <a:buClr>
                <a:schemeClr val="dk1"/>
              </a:buClr>
              <a:buSzPts val="2200"/>
              <a:buFont typeface="Times New Roman"/>
              <a:buChar char="●"/>
            </a:pPr>
            <a:r>
              <a:rPr lang="en-IN" sz="2200">
                <a:solidFill>
                  <a:schemeClr val="dk1"/>
                </a:solidFill>
                <a:latin typeface="Times New Roman"/>
                <a:ea typeface="Times New Roman"/>
                <a:cs typeface="Times New Roman"/>
                <a:sym typeface="Times New Roman"/>
              </a:rPr>
              <a:t>Expanding the system to support multi-branch libraries or inter-library Loan functionality would provide users</a:t>
            </a:r>
            <a:endParaRPr sz="2200">
              <a:solidFill>
                <a:schemeClr val="dk1"/>
              </a:solidFill>
              <a:latin typeface="Times New Roman"/>
              <a:ea typeface="Times New Roman"/>
              <a:cs typeface="Times New Roman"/>
              <a:sym typeface="Times New Roman"/>
            </a:endParaRPr>
          </a:p>
          <a:p>
            <a:pPr indent="-368300" lvl="0" marL="457200" marR="0" rtl="0" algn="just">
              <a:lnSpc>
                <a:spcPct val="115000"/>
              </a:lnSpc>
              <a:spcBef>
                <a:spcPts val="0"/>
              </a:spcBef>
              <a:spcAft>
                <a:spcPts val="0"/>
              </a:spcAft>
              <a:buClr>
                <a:schemeClr val="dk1"/>
              </a:buClr>
              <a:buSzPts val="2200"/>
              <a:buFont typeface="Times New Roman"/>
              <a:buChar char="●"/>
            </a:pPr>
            <a:r>
              <a:rPr lang="en-IN" sz="2200">
                <a:solidFill>
                  <a:schemeClr val="dk1"/>
                </a:solidFill>
                <a:latin typeface="Times New Roman"/>
                <a:ea typeface="Times New Roman"/>
                <a:cs typeface="Times New Roman"/>
                <a:sym typeface="Times New Roman"/>
              </a:rPr>
              <a:t>Furthermore, implementing data analytics and reporting features would enable administrators to gain valuable insights.</a:t>
            </a:r>
            <a:endParaRPr sz="2200">
              <a:solidFill>
                <a:schemeClr val="dk1"/>
              </a:solidFill>
              <a:latin typeface="Times New Roman"/>
              <a:ea typeface="Times New Roman"/>
              <a:cs typeface="Times New Roman"/>
              <a:sym typeface="Times New Roman"/>
            </a:endParaRPr>
          </a:p>
          <a:p>
            <a:pPr indent="-368300" lvl="0" marL="457200" marR="0" rtl="0" algn="just">
              <a:lnSpc>
                <a:spcPct val="115000"/>
              </a:lnSpc>
              <a:spcBef>
                <a:spcPts val="0"/>
              </a:spcBef>
              <a:spcAft>
                <a:spcPts val="0"/>
              </a:spcAft>
              <a:buClr>
                <a:schemeClr val="dk1"/>
              </a:buClr>
              <a:buSzPts val="2200"/>
              <a:buFont typeface="Times New Roman"/>
              <a:buChar char="●"/>
            </a:pPr>
            <a:r>
              <a:rPr lang="en-IN" sz="2200">
                <a:solidFill>
                  <a:schemeClr val="dk1"/>
                </a:solidFill>
                <a:latin typeface="Times New Roman"/>
                <a:ea typeface="Times New Roman"/>
                <a:cs typeface="Times New Roman"/>
                <a:sym typeface="Times New Roman"/>
              </a:rPr>
              <a:t> Introducing social features like user reviews, ratings, and book recommendations</a:t>
            </a:r>
            <a:endParaRPr sz="22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373" name="Google Shape;373;p26"/>
          <p:cNvPicPr preferRelativeResize="0"/>
          <p:nvPr/>
        </p:nvPicPr>
        <p:blipFill rotWithShape="1">
          <a:blip r:embed="rId5">
            <a:alphaModFix/>
          </a:blip>
          <a:srcRect b="0" l="3250" r="0" t="0"/>
          <a:stretch/>
        </p:blipFill>
        <p:spPr>
          <a:xfrm>
            <a:off x="7202750" y="4872065"/>
            <a:ext cx="3244000" cy="1763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27"/>
          <p:cNvPicPr preferRelativeResize="0"/>
          <p:nvPr/>
        </p:nvPicPr>
        <p:blipFill rotWithShape="1">
          <a:blip r:embed="rId3">
            <a:alphaModFix/>
          </a:blip>
          <a:srcRect b="0" l="0" r="0" t="0"/>
          <a:stretch/>
        </p:blipFill>
        <p:spPr>
          <a:xfrm flipH="1">
            <a:off x="0" y="0"/>
            <a:ext cx="12192000" cy="6858000"/>
          </a:xfrm>
          <a:prstGeom prst="rect">
            <a:avLst/>
          </a:prstGeom>
          <a:noFill/>
          <a:ln>
            <a:noFill/>
          </a:ln>
        </p:spPr>
      </p:pic>
      <p:cxnSp>
        <p:nvCxnSpPr>
          <p:cNvPr id="379" name="Google Shape;379;p27"/>
          <p:cNvCxnSpPr/>
          <p:nvPr/>
        </p:nvCxnSpPr>
        <p:spPr>
          <a:xfrm>
            <a:off x="2404113" y="383848"/>
            <a:ext cx="0" cy="429893"/>
          </a:xfrm>
          <a:prstGeom prst="straightConnector1">
            <a:avLst/>
          </a:prstGeom>
          <a:noFill/>
          <a:ln cap="flat" cmpd="sng" w="12700">
            <a:solidFill>
              <a:srgbClr val="DD4F22"/>
            </a:solidFill>
            <a:prstDash val="solid"/>
            <a:miter lim="800000"/>
            <a:headEnd len="sm" w="sm" type="none"/>
            <a:tailEnd len="sm" w="sm" type="none"/>
          </a:ln>
        </p:spPr>
      </p:cxnSp>
      <p:pic>
        <p:nvPicPr>
          <p:cNvPr id="380" name="Google Shape;380;p27"/>
          <p:cNvPicPr preferRelativeResize="0"/>
          <p:nvPr/>
        </p:nvPicPr>
        <p:blipFill rotWithShape="1">
          <a:blip r:embed="rId4">
            <a:alphaModFix/>
          </a:blip>
          <a:srcRect b="0" l="0" r="0" t="0"/>
          <a:stretch/>
        </p:blipFill>
        <p:spPr>
          <a:xfrm>
            <a:off x="217505" y="338023"/>
            <a:ext cx="1963465" cy="521544"/>
          </a:xfrm>
          <a:prstGeom prst="rect">
            <a:avLst/>
          </a:prstGeom>
          <a:noFill/>
          <a:ln>
            <a:noFill/>
          </a:ln>
        </p:spPr>
      </p:pic>
      <p:sp>
        <p:nvSpPr>
          <p:cNvPr id="381" name="Google Shape;381;p27"/>
          <p:cNvSpPr txBox="1"/>
          <p:nvPr/>
        </p:nvSpPr>
        <p:spPr>
          <a:xfrm>
            <a:off x="2499360" y="383848"/>
            <a:ext cx="8818879" cy="483017"/>
          </a:xfrm>
          <a:prstGeom prst="rect">
            <a:avLst/>
          </a:prstGeom>
          <a:solidFill>
            <a:srgbClr val="FF6709"/>
          </a:solid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IN" sz="2400">
                <a:solidFill>
                  <a:schemeClr val="lt1"/>
                </a:solidFill>
                <a:latin typeface="Times New Roman"/>
                <a:ea typeface="Times New Roman"/>
                <a:cs typeface="Times New Roman"/>
                <a:sym typeface="Times New Roman"/>
              </a:rPr>
              <a:t>References</a:t>
            </a:r>
            <a:endParaRPr/>
          </a:p>
        </p:txBody>
      </p:sp>
      <p:sp>
        <p:nvSpPr>
          <p:cNvPr id="382" name="Google Shape;382;p27"/>
          <p:cNvSpPr txBox="1"/>
          <p:nvPr/>
        </p:nvSpPr>
        <p:spPr>
          <a:xfrm>
            <a:off x="490232" y="1349650"/>
            <a:ext cx="11701800" cy="4192800"/>
          </a:xfrm>
          <a:prstGeom prst="rect">
            <a:avLst/>
          </a:prstGeom>
          <a:noFill/>
          <a:ln>
            <a:noFill/>
          </a:ln>
        </p:spPr>
        <p:txBody>
          <a:bodyPr anchorCtr="0" anchor="t" bIns="45700" lIns="91425" spcFirstLastPara="1" rIns="91425" wrap="square" tIns="45700">
            <a:spAutoFit/>
          </a:bodyPr>
          <a:lstStyle/>
          <a:p>
            <a:pPr indent="-355600" lvl="0" marL="457200" marR="0" rtl="0" algn="just">
              <a:lnSpc>
                <a:spcPct val="115000"/>
              </a:lnSpc>
              <a:spcBef>
                <a:spcPts val="0"/>
              </a:spcBef>
              <a:spcAft>
                <a:spcPts val="0"/>
              </a:spcAft>
              <a:buSzPts val="2000"/>
              <a:buFont typeface="Times New Roman"/>
              <a:buChar char="●"/>
            </a:pPr>
            <a:r>
              <a:rPr lang="en-IN" sz="2000" u="sng">
                <a:solidFill>
                  <a:schemeClr val="hlink"/>
                </a:solidFill>
                <a:latin typeface="Times New Roman"/>
                <a:ea typeface="Times New Roman"/>
                <a:cs typeface="Times New Roman"/>
                <a:sym typeface="Times New Roman"/>
                <a:hlinkClick r:id="rId5"/>
              </a:rPr>
              <a:t>https://www.javatpoint.com/spring-security-form-based-authentication</a:t>
            </a:r>
            <a:endParaRPr sz="2000">
              <a:solidFill>
                <a:schemeClr val="dk1"/>
              </a:solidFill>
              <a:latin typeface="Times New Roman"/>
              <a:ea typeface="Times New Roman"/>
              <a:cs typeface="Times New Roman"/>
              <a:sym typeface="Times New Roman"/>
            </a:endParaRPr>
          </a:p>
          <a:p>
            <a:pPr indent="-355600" lvl="0" marL="457200" marR="0" rtl="0" algn="just">
              <a:lnSpc>
                <a:spcPct val="115000"/>
              </a:lnSpc>
              <a:spcBef>
                <a:spcPts val="0"/>
              </a:spcBef>
              <a:spcAft>
                <a:spcPts val="0"/>
              </a:spcAft>
              <a:buSzPts val="2000"/>
              <a:buFont typeface="Times New Roman"/>
              <a:buChar char="●"/>
            </a:pPr>
            <a:r>
              <a:rPr lang="en-IN" sz="2000" u="sng">
                <a:solidFill>
                  <a:schemeClr val="hlink"/>
                </a:solidFill>
                <a:latin typeface="Times New Roman"/>
                <a:ea typeface="Times New Roman"/>
                <a:cs typeface="Times New Roman"/>
                <a:sym typeface="Times New Roman"/>
                <a:hlinkClick r:id="rId6"/>
              </a:rPr>
              <a:t>https://www.javatpoint.com/spring-mvc-tutorial</a:t>
            </a:r>
            <a:endParaRPr sz="2000">
              <a:solidFill>
                <a:schemeClr val="dk1"/>
              </a:solidFill>
              <a:latin typeface="Times New Roman"/>
              <a:ea typeface="Times New Roman"/>
              <a:cs typeface="Times New Roman"/>
              <a:sym typeface="Times New Roman"/>
            </a:endParaRPr>
          </a:p>
          <a:p>
            <a:pPr indent="-355600" lvl="0" marL="457200" marR="0" rtl="0" algn="just">
              <a:lnSpc>
                <a:spcPct val="115000"/>
              </a:lnSpc>
              <a:spcBef>
                <a:spcPts val="0"/>
              </a:spcBef>
              <a:spcAft>
                <a:spcPts val="0"/>
              </a:spcAft>
              <a:buSzPts val="2000"/>
              <a:buFont typeface="Times New Roman"/>
              <a:buChar char="●"/>
            </a:pPr>
            <a:r>
              <a:rPr lang="en-IN" sz="2000" u="sng">
                <a:solidFill>
                  <a:schemeClr val="hlink"/>
                </a:solidFill>
                <a:latin typeface="Times New Roman"/>
                <a:ea typeface="Times New Roman"/>
                <a:cs typeface="Times New Roman"/>
                <a:sym typeface="Times New Roman"/>
                <a:hlinkClick r:id="rId7"/>
              </a:rPr>
              <a:t>https://www.youtube.com/watch?v=y8zyPlIdTyE&amp;list=PL0zysOflRCelAb51IrexpUSeB0dpr9p6g</a:t>
            </a:r>
            <a:endParaRPr sz="2000">
              <a:solidFill>
                <a:schemeClr val="dk1"/>
              </a:solidFill>
              <a:latin typeface="Times New Roman"/>
              <a:ea typeface="Times New Roman"/>
              <a:cs typeface="Times New Roman"/>
              <a:sym typeface="Times New Roman"/>
            </a:endParaRPr>
          </a:p>
          <a:p>
            <a:pPr indent="-355600" lvl="0" marL="457200" marR="0" rtl="0" algn="just">
              <a:lnSpc>
                <a:spcPct val="115000"/>
              </a:lnSpc>
              <a:spcBef>
                <a:spcPts val="0"/>
              </a:spcBef>
              <a:spcAft>
                <a:spcPts val="0"/>
              </a:spcAft>
              <a:buSzPts val="2000"/>
              <a:buFont typeface="Times New Roman"/>
              <a:buChar char="●"/>
            </a:pPr>
            <a:r>
              <a:rPr lang="en-IN" sz="2000" u="sng">
                <a:solidFill>
                  <a:schemeClr val="hlink"/>
                </a:solidFill>
                <a:latin typeface="Times New Roman"/>
                <a:ea typeface="Times New Roman"/>
                <a:cs typeface="Times New Roman"/>
                <a:sym typeface="Times New Roman"/>
                <a:hlinkClick r:id="rId8"/>
              </a:rPr>
              <a:t>https://www.javaguides.net/2018/10/java-jdbc-api-overview.html</a:t>
            </a:r>
            <a:endParaRPr sz="2000">
              <a:solidFill>
                <a:schemeClr val="dk1"/>
              </a:solidFill>
              <a:latin typeface="Times New Roman"/>
              <a:ea typeface="Times New Roman"/>
              <a:cs typeface="Times New Roman"/>
              <a:sym typeface="Times New Roman"/>
            </a:endParaRPr>
          </a:p>
          <a:p>
            <a:pPr indent="-355600" lvl="0" marL="457200" marR="0" rtl="0" algn="just">
              <a:lnSpc>
                <a:spcPct val="115000"/>
              </a:lnSpc>
              <a:spcBef>
                <a:spcPts val="0"/>
              </a:spcBef>
              <a:spcAft>
                <a:spcPts val="0"/>
              </a:spcAft>
              <a:buSzPts val="2000"/>
              <a:buFont typeface="Times New Roman"/>
              <a:buChar char="●"/>
            </a:pPr>
            <a:r>
              <a:rPr lang="en-IN" sz="2000" u="sng">
                <a:solidFill>
                  <a:schemeClr val="hlink"/>
                </a:solidFill>
                <a:latin typeface="Times New Roman"/>
                <a:ea typeface="Times New Roman"/>
                <a:cs typeface="Times New Roman"/>
                <a:sym typeface="Times New Roman"/>
                <a:hlinkClick r:id="rId9"/>
              </a:rPr>
              <a:t>https://www.javatpoint.com/spring-boot-jpa</a:t>
            </a:r>
            <a:endParaRPr sz="2000">
              <a:solidFill>
                <a:schemeClr val="dk1"/>
              </a:solidFill>
              <a:latin typeface="Times New Roman"/>
              <a:ea typeface="Times New Roman"/>
              <a:cs typeface="Times New Roman"/>
              <a:sym typeface="Times New Roman"/>
            </a:endParaRPr>
          </a:p>
          <a:p>
            <a:pPr indent="-355600" lvl="0" marL="457200" marR="0" rtl="0" algn="just">
              <a:lnSpc>
                <a:spcPct val="115000"/>
              </a:lnSpc>
              <a:spcBef>
                <a:spcPts val="0"/>
              </a:spcBef>
              <a:spcAft>
                <a:spcPts val="0"/>
              </a:spcAft>
              <a:buSzPts val="2000"/>
              <a:buFont typeface="Times New Roman"/>
              <a:buChar char="●"/>
            </a:pPr>
            <a:r>
              <a:rPr lang="en-IN" sz="2000" u="sng">
                <a:solidFill>
                  <a:schemeClr val="hlink"/>
                </a:solidFill>
                <a:latin typeface="Times New Roman"/>
                <a:ea typeface="Times New Roman"/>
                <a:cs typeface="Times New Roman"/>
                <a:sym typeface="Times New Roman"/>
                <a:hlinkClick r:id="rId10"/>
              </a:rPr>
              <a:t>https://spring.io/blog/2021/12/17/client-side-development-with-spring-boot-applications</a:t>
            </a:r>
            <a:endParaRPr sz="2000">
              <a:solidFill>
                <a:schemeClr val="dk1"/>
              </a:solidFill>
              <a:latin typeface="Times New Roman"/>
              <a:ea typeface="Times New Roman"/>
              <a:cs typeface="Times New Roman"/>
              <a:sym typeface="Times New Roman"/>
            </a:endParaRPr>
          </a:p>
          <a:p>
            <a:pPr indent="-355600" lvl="0" marL="457200" marR="0" rtl="0" algn="just">
              <a:lnSpc>
                <a:spcPct val="115000"/>
              </a:lnSpc>
              <a:spcBef>
                <a:spcPts val="0"/>
              </a:spcBef>
              <a:spcAft>
                <a:spcPts val="0"/>
              </a:spcAft>
              <a:buSzPts val="2000"/>
              <a:buFont typeface="Times New Roman"/>
              <a:buChar char="●"/>
            </a:pPr>
            <a:r>
              <a:rPr lang="en-IN" sz="2000" u="sng">
                <a:solidFill>
                  <a:schemeClr val="hlink"/>
                </a:solidFill>
                <a:latin typeface="Times New Roman"/>
                <a:ea typeface="Times New Roman"/>
                <a:cs typeface="Times New Roman"/>
                <a:sym typeface="Times New Roman"/>
                <a:hlinkClick r:id="rId11"/>
              </a:rPr>
              <a:t>https://dzone.com/articles/introduction-to-thymeleaf-in-spring-boot</a:t>
            </a:r>
            <a:endParaRPr sz="2000">
              <a:solidFill>
                <a:schemeClr val="dk1"/>
              </a:solidFill>
              <a:latin typeface="Times New Roman"/>
              <a:ea typeface="Times New Roman"/>
              <a:cs typeface="Times New Roman"/>
              <a:sym typeface="Times New Roman"/>
            </a:endParaRPr>
          </a:p>
          <a:p>
            <a:pPr indent="-355600" lvl="0" marL="457200" marR="0" rtl="0" algn="just">
              <a:lnSpc>
                <a:spcPct val="115000"/>
              </a:lnSpc>
              <a:spcBef>
                <a:spcPts val="0"/>
              </a:spcBef>
              <a:spcAft>
                <a:spcPts val="0"/>
              </a:spcAft>
              <a:buSzPts val="2000"/>
              <a:buFont typeface="Times New Roman"/>
              <a:buChar char="●"/>
            </a:pPr>
            <a:r>
              <a:rPr lang="en-IN" sz="2000" u="sng">
                <a:solidFill>
                  <a:schemeClr val="hlink"/>
                </a:solidFill>
                <a:latin typeface="Times New Roman"/>
                <a:ea typeface="Times New Roman"/>
                <a:cs typeface="Times New Roman"/>
                <a:sym typeface="Times New Roman"/>
                <a:hlinkClick r:id="rId12"/>
              </a:rPr>
              <a:t>https://www.javatpoint.com/spring-boot-tutorial</a:t>
            </a:r>
            <a:endParaRPr sz="2000">
              <a:solidFill>
                <a:schemeClr val="dk1"/>
              </a:solidFill>
              <a:latin typeface="Times New Roman"/>
              <a:ea typeface="Times New Roman"/>
              <a:cs typeface="Times New Roman"/>
              <a:sym typeface="Times New Roman"/>
            </a:endParaRPr>
          </a:p>
          <a:p>
            <a:pPr indent="-355600" lvl="0" marL="457200" marR="0" rtl="0" algn="just">
              <a:lnSpc>
                <a:spcPct val="115000"/>
              </a:lnSpc>
              <a:spcBef>
                <a:spcPts val="0"/>
              </a:spcBef>
              <a:spcAft>
                <a:spcPts val="0"/>
              </a:spcAft>
              <a:buSzPts val="2000"/>
              <a:buFont typeface="Times New Roman"/>
              <a:buChar char="●"/>
            </a:pPr>
            <a:r>
              <a:rPr lang="en-IN" sz="2000" u="sng">
                <a:solidFill>
                  <a:schemeClr val="hlink"/>
                </a:solidFill>
                <a:latin typeface="Times New Roman"/>
                <a:ea typeface="Times New Roman"/>
                <a:cs typeface="Times New Roman"/>
                <a:sym typeface="Times New Roman"/>
                <a:hlinkClick r:id="rId13"/>
              </a:rPr>
              <a:t>https://www.javaguides.net/2022/12/spring-boot-3-crud-restful-webservices.html</a:t>
            </a:r>
            <a:endParaRPr sz="20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28"/>
          <p:cNvPicPr preferRelativeResize="0"/>
          <p:nvPr/>
        </p:nvPicPr>
        <p:blipFill rotWithShape="1">
          <a:blip r:embed="rId3">
            <a:alphaModFix/>
          </a:blip>
          <a:srcRect b="0" l="0" r="0" t="0"/>
          <a:stretch/>
        </p:blipFill>
        <p:spPr>
          <a:xfrm flipH="1">
            <a:off x="0" y="0"/>
            <a:ext cx="12192000" cy="6858000"/>
          </a:xfrm>
          <a:prstGeom prst="rect">
            <a:avLst/>
          </a:prstGeom>
          <a:noFill/>
          <a:ln>
            <a:noFill/>
          </a:ln>
        </p:spPr>
      </p:pic>
      <p:cxnSp>
        <p:nvCxnSpPr>
          <p:cNvPr id="388" name="Google Shape;388;p28"/>
          <p:cNvCxnSpPr/>
          <p:nvPr/>
        </p:nvCxnSpPr>
        <p:spPr>
          <a:xfrm>
            <a:off x="2404113" y="383848"/>
            <a:ext cx="0" cy="429893"/>
          </a:xfrm>
          <a:prstGeom prst="straightConnector1">
            <a:avLst/>
          </a:prstGeom>
          <a:noFill/>
          <a:ln cap="flat" cmpd="sng" w="12700">
            <a:solidFill>
              <a:srgbClr val="DD4F22"/>
            </a:solidFill>
            <a:prstDash val="solid"/>
            <a:miter lim="800000"/>
            <a:headEnd len="sm" w="sm" type="none"/>
            <a:tailEnd len="sm" w="sm" type="none"/>
          </a:ln>
        </p:spPr>
      </p:cxnSp>
      <p:pic>
        <p:nvPicPr>
          <p:cNvPr id="389" name="Google Shape;389;p28"/>
          <p:cNvPicPr preferRelativeResize="0"/>
          <p:nvPr/>
        </p:nvPicPr>
        <p:blipFill rotWithShape="1">
          <a:blip r:embed="rId4">
            <a:alphaModFix/>
          </a:blip>
          <a:srcRect b="0" l="0" r="0" t="0"/>
          <a:stretch/>
        </p:blipFill>
        <p:spPr>
          <a:xfrm>
            <a:off x="217505" y="338023"/>
            <a:ext cx="1963465" cy="521544"/>
          </a:xfrm>
          <a:prstGeom prst="rect">
            <a:avLst/>
          </a:prstGeom>
          <a:noFill/>
          <a:ln>
            <a:noFill/>
          </a:ln>
        </p:spPr>
      </p:pic>
      <p:sp>
        <p:nvSpPr>
          <p:cNvPr id="390" name="Google Shape;390;p28"/>
          <p:cNvSpPr txBox="1"/>
          <p:nvPr/>
        </p:nvSpPr>
        <p:spPr>
          <a:xfrm>
            <a:off x="2499360" y="383848"/>
            <a:ext cx="8818879" cy="483017"/>
          </a:xfrm>
          <a:prstGeom prst="rect">
            <a:avLst/>
          </a:prstGeom>
          <a:solidFill>
            <a:srgbClr val="FF6709"/>
          </a:solid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IN" sz="2400">
                <a:solidFill>
                  <a:schemeClr val="lt1"/>
                </a:solidFill>
                <a:latin typeface="Times New Roman"/>
                <a:ea typeface="Times New Roman"/>
                <a:cs typeface="Times New Roman"/>
                <a:sym typeface="Times New Roman"/>
              </a:rPr>
              <a:t>Appendices</a:t>
            </a:r>
            <a:endParaRPr/>
          </a:p>
        </p:txBody>
      </p:sp>
      <p:sp>
        <p:nvSpPr>
          <p:cNvPr id="391" name="Google Shape;391;p28"/>
          <p:cNvSpPr txBox="1"/>
          <p:nvPr/>
        </p:nvSpPr>
        <p:spPr>
          <a:xfrm>
            <a:off x="490232" y="1349650"/>
            <a:ext cx="11701800" cy="3693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This section includes any additional materials that support the project, such as screenshots, code snippets, or diagrams.</a:t>
            </a:r>
            <a:endParaRPr sz="1400">
              <a:solidFill>
                <a:schemeClr val="dk1"/>
              </a:solidFill>
              <a:latin typeface="Arial"/>
              <a:ea typeface="Arial"/>
              <a:cs typeface="Arial"/>
              <a:sym typeface="Arial"/>
            </a:endParaRPr>
          </a:p>
        </p:txBody>
      </p:sp>
      <p:pic>
        <p:nvPicPr>
          <p:cNvPr id="392" name="Google Shape;392;p28"/>
          <p:cNvPicPr preferRelativeResize="0"/>
          <p:nvPr/>
        </p:nvPicPr>
        <p:blipFill rotWithShape="1">
          <a:blip r:embed="rId5">
            <a:alphaModFix/>
          </a:blip>
          <a:srcRect b="6358" l="0" r="1117" t="0"/>
          <a:stretch/>
        </p:blipFill>
        <p:spPr>
          <a:xfrm>
            <a:off x="490225" y="2591600"/>
            <a:ext cx="7549251" cy="4021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98" name="Google Shape;398;p2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99" name="Google Shape;399;p29"/>
          <p:cNvPicPr preferRelativeResize="0"/>
          <p:nvPr/>
        </p:nvPicPr>
        <p:blipFill>
          <a:blip r:embed="rId3">
            <a:alphaModFix/>
          </a:blip>
          <a:stretch>
            <a:fillRect/>
          </a:stretch>
        </p:blipFill>
        <p:spPr>
          <a:xfrm>
            <a:off x="838200" y="1172975"/>
            <a:ext cx="10419898" cy="54541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405" name="Google Shape;405;p3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406" name="Google Shape;406;p30"/>
          <p:cNvPicPr preferRelativeResize="0"/>
          <p:nvPr/>
        </p:nvPicPr>
        <p:blipFill>
          <a:blip r:embed="rId3">
            <a:alphaModFix/>
          </a:blip>
          <a:stretch>
            <a:fillRect/>
          </a:stretch>
        </p:blipFill>
        <p:spPr>
          <a:xfrm>
            <a:off x="931637" y="1454866"/>
            <a:ext cx="10328724" cy="53232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412" name="Google Shape;412;p3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413" name="Google Shape;413;p31"/>
          <p:cNvPicPr preferRelativeResize="0"/>
          <p:nvPr/>
        </p:nvPicPr>
        <p:blipFill>
          <a:blip r:embed="rId3">
            <a:alphaModFix/>
          </a:blip>
          <a:stretch>
            <a:fillRect/>
          </a:stretch>
        </p:blipFill>
        <p:spPr>
          <a:xfrm>
            <a:off x="838200" y="1284600"/>
            <a:ext cx="10515599" cy="53831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4"/>
          <p:cNvPicPr preferRelativeResize="0"/>
          <p:nvPr/>
        </p:nvPicPr>
        <p:blipFill rotWithShape="1">
          <a:blip r:embed="rId3">
            <a:alphaModFix/>
          </a:blip>
          <a:srcRect b="0" l="0" r="0" t="0"/>
          <a:stretch/>
        </p:blipFill>
        <p:spPr>
          <a:xfrm flipH="1">
            <a:off x="-5639" y="-6639"/>
            <a:ext cx="12192000" cy="6858000"/>
          </a:xfrm>
          <a:prstGeom prst="rect">
            <a:avLst/>
          </a:prstGeom>
          <a:noFill/>
          <a:ln>
            <a:noFill/>
          </a:ln>
        </p:spPr>
      </p:pic>
      <p:cxnSp>
        <p:nvCxnSpPr>
          <p:cNvPr id="94" name="Google Shape;94;p14"/>
          <p:cNvCxnSpPr/>
          <p:nvPr/>
        </p:nvCxnSpPr>
        <p:spPr>
          <a:xfrm>
            <a:off x="2404113" y="383848"/>
            <a:ext cx="0" cy="429893"/>
          </a:xfrm>
          <a:prstGeom prst="straightConnector1">
            <a:avLst/>
          </a:prstGeom>
          <a:noFill/>
          <a:ln cap="flat" cmpd="sng" w="12700">
            <a:solidFill>
              <a:srgbClr val="DD4F22"/>
            </a:solidFill>
            <a:prstDash val="solid"/>
            <a:miter lim="800000"/>
            <a:headEnd len="sm" w="sm" type="none"/>
            <a:tailEnd len="sm" w="sm" type="none"/>
          </a:ln>
        </p:spPr>
      </p:cxnSp>
      <p:pic>
        <p:nvPicPr>
          <p:cNvPr id="95" name="Google Shape;95;p14"/>
          <p:cNvPicPr preferRelativeResize="0"/>
          <p:nvPr/>
        </p:nvPicPr>
        <p:blipFill rotWithShape="1">
          <a:blip r:embed="rId4">
            <a:alphaModFix/>
          </a:blip>
          <a:srcRect b="0" l="0" r="0" t="0"/>
          <a:stretch/>
        </p:blipFill>
        <p:spPr>
          <a:xfrm>
            <a:off x="217505" y="338023"/>
            <a:ext cx="1963465" cy="521544"/>
          </a:xfrm>
          <a:prstGeom prst="rect">
            <a:avLst/>
          </a:prstGeom>
          <a:noFill/>
          <a:ln>
            <a:noFill/>
          </a:ln>
        </p:spPr>
      </p:pic>
      <p:sp>
        <p:nvSpPr>
          <p:cNvPr id="96" name="Google Shape;96;p14"/>
          <p:cNvSpPr txBox="1"/>
          <p:nvPr/>
        </p:nvSpPr>
        <p:spPr>
          <a:xfrm>
            <a:off x="697940" y="1503679"/>
            <a:ext cx="10061400" cy="37125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i="0" lang="en-IN" sz="2400" u="none" cap="none" strike="noStrike">
                <a:solidFill>
                  <a:schemeClr val="dk1"/>
                </a:solidFill>
                <a:latin typeface="Times New Roman"/>
                <a:ea typeface="Times New Roman"/>
                <a:cs typeface="Times New Roman"/>
                <a:sym typeface="Times New Roman"/>
              </a:rPr>
              <a:t>Table of contents</a:t>
            </a:r>
            <a:endParaRPr b="0" i="0" sz="1400" u="none" cap="none" strike="noStrike">
              <a:solidFill>
                <a:schemeClr val="dk1"/>
              </a:solidFill>
              <a:latin typeface="Arial"/>
              <a:ea typeface="Arial"/>
              <a:cs typeface="Arial"/>
              <a:sym typeface="Arial"/>
            </a:endParaRPr>
          </a:p>
          <a:p>
            <a:pPr indent="0" lvl="0" marL="0" marR="0" rtl="0" algn="ctr">
              <a:lnSpc>
                <a:spcPct val="115000"/>
              </a:lnSpc>
              <a:spcBef>
                <a:spcPts val="0"/>
              </a:spcBef>
              <a:spcAft>
                <a:spcPts val="0"/>
              </a:spcAft>
              <a:buNone/>
            </a:pPr>
            <a:r>
              <a:rPr b="1" i="0" lang="en-IN" sz="2400" u="none" cap="none" strike="noStrike">
                <a:solidFill>
                  <a:schemeClr val="dk1"/>
                </a:solidFill>
                <a:latin typeface="Times New Roman"/>
                <a:ea typeface="Times New Roman"/>
                <a:cs typeface="Times New Roman"/>
                <a:sym typeface="Times New Roman"/>
              </a:rPr>
              <a:t> </a:t>
            </a:r>
            <a:endParaRPr b="0" i="0" sz="1400" u="none" cap="none" strike="noStrike">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400"/>
              <a:buFont typeface="Calibri"/>
              <a:buAutoNum type="arabicPeriod"/>
            </a:pPr>
            <a:r>
              <a:rPr b="1" i="0" lang="en-IN" sz="1800" u="none" cap="none" strike="noStrike">
                <a:solidFill>
                  <a:schemeClr val="dk1"/>
                </a:solidFill>
                <a:latin typeface="Times New Roman"/>
                <a:ea typeface="Times New Roman"/>
                <a:cs typeface="Times New Roman"/>
                <a:sym typeface="Times New Roman"/>
              </a:rPr>
              <a:t>Introduction.</a:t>
            </a:r>
            <a:endParaRPr/>
          </a:p>
          <a:p>
            <a:pPr indent="-342900" lvl="0" marL="342900" marR="0" rtl="0" algn="l">
              <a:spcBef>
                <a:spcPts val="0"/>
              </a:spcBef>
              <a:spcAft>
                <a:spcPts val="0"/>
              </a:spcAft>
              <a:buClr>
                <a:schemeClr val="dk1"/>
              </a:buClr>
              <a:buSzPts val="1400"/>
              <a:buFont typeface="Calibri"/>
              <a:buAutoNum type="arabicPeriod"/>
            </a:pPr>
            <a:r>
              <a:rPr b="1" i="0" lang="en-IN" sz="1800" u="none" cap="none" strike="noStrike">
                <a:solidFill>
                  <a:schemeClr val="dk1"/>
                </a:solidFill>
                <a:latin typeface="Times New Roman"/>
                <a:ea typeface="Times New Roman"/>
                <a:cs typeface="Times New Roman"/>
                <a:sym typeface="Times New Roman"/>
              </a:rPr>
              <a:t>Project Overview.</a:t>
            </a:r>
            <a:endParaRPr/>
          </a:p>
          <a:p>
            <a:pPr indent="-342900" lvl="0" marL="342900" marR="0" rtl="0" algn="l">
              <a:spcBef>
                <a:spcPts val="0"/>
              </a:spcBef>
              <a:spcAft>
                <a:spcPts val="0"/>
              </a:spcAft>
              <a:buClr>
                <a:schemeClr val="dk1"/>
              </a:buClr>
              <a:buSzPts val="1400"/>
              <a:buFont typeface="Calibri"/>
              <a:buAutoNum type="arabicPeriod"/>
            </a:pPr>
            <a:r>
              <a:rPr b="1" i="0" lang="en-IN" sz="1800" u="none" cap="none" strike="noStrike">
                <a:solidFill>
                  <a:schemeClr val="dk1"/>
                </a:solidFill>
                <a:latin typeface="Times New Roman"/>
                <a:ea typeface="Times New Roman"/>
                <a:cs typeface="Times New Roman"/>
                <a:sym typeface="Times New Roman"/>
              </a:rPr>
              <a:t>Architecture Design. </a:t>
            </a:r>
            <a:endParaRPr/>
          </a:p>
          <a:p>
            <a:pPr indent="-342900" lvl="0" marL="342900" marR="0" rtl="0" algn="l">
              <a:spcBef>
                <a:spcPts val="0"/>
              </a:spcBef>
              <a:spcAft>
                <a:spcPts val="0"/>
              </a:spcAft>
              <a:buClr>
                <a:schemeClr val="dk1"/>
              </a:buClr>
              <a:buSzPts val="1400"/>
              <a:buFont typeface="Calibri"/>
              <a:buAutoNum type="arabicPeriod"/>
            </a:pPr>
            <a:r>
              <a:rPr b="1" i="0" lang="en-IN" sz="1800" u="none" cap="none" strike="noStrike">
                <a:solidFill>
                  <a:schemeClr val="dk1"/>
                </a:solidFill>
                <a:latin typeface="Times New Roman"/>
                <a:ea typeface="Times New Roman"/>
                <a:cs typeface="Times New Roman"/>
                <a:sym typeface="Times New Roman"/>
              </a:rPr>
              <a:t>User Interface Design. </a:t>
            </a:r>
            <a:endParaRPr/>
          </a:p>
          <a:p>
            <a:pPr indent="-342900" lvl="0" marL="342900" marR="0" rtl="0" algn="l">
              <a:spcBef>
                <a:spcPts val="0"/>
              </a:spcBef>
              <a:spcAft>
                <a:spcPts val="0"/>
              </a:spcAft>
              <a:buClr>
                <a:schemeClr val="dk1"/>
              </a:buClr>
              <a:buSzPts val="1400"/>
              <a:buFont typeface="Calibri"/>
              <a:buAutoNum type="arabicPeriod"/>
            </a:pPr>
            <a:r>
              <a:rPr b="1" i="0" lang="en-IN" sz="1800" u="none" cap="none" strike="noStrike">
                <a:solidFill>
                  <a:schemeClr val="dk1"/>
                </a:solidFill>
                <a:latin typeface="Times New Roman"/>
                <a:ea typeface="Times New Roman"/>
                <a:cs typeface="Times New Roman"/>
                <a:sym typeface="Times New Roman"/>
              </a:rPr>
              <a:t>Back-end Development. </a:t>
            </a:r>
            <a:endParaRPr/>
          </a:p>
          <a:p>
            <a:pPr indent="-342900" lvl="0" marL="342900" marR="0" rtl="0" algn="l">
              <a:spcBef>
                <a:spcPts val="0"/>
              </a:spcBef>
              <a:spcAft>
                <a:spcPts val="0"/>
              </a:spcAft>
              <a:buClr>
                <a:schemeClr val="dk1"/>
              </a:buClr>
              <a:buSzPts val="1400"/>
              <a:buFont typeface="Calibri"/>
              <a:buAutoNum type="arabicPeriod"/>
            </a:pPr>
            <a:r>
              <a:rPr b="1" i="0" lang="en-IN" sz="1800" u="none" cap="none" strike="noStrike">
                <a:solidFill>
                  <a:schemeClr val="dk1"/>
                </a:solidFill>
                <a:latin typeface="Times New Roman"/>
                <a:ea typeface="Times New Roman"/>
                <a:cs typeface="Times New Roman"/>
                <a:sym typeface="Times New Roman"/>
              </a:rPr>
              <a:t>Front-end Development</a:t>
            </a:r>
            <a:r>
              <a:rPr lang="en-IN"/>
              <a:t>.</a:t>
            </a:r>
            <a:endParaRPr/>
          </a:p>
          <a:p>
            <a:pPr indent="-342900" lvl="0" marL="342900" marR="0" rtl="0" algn="l">
              <a:spcBef>
                <a:spcPts val="0"/>
              </a:spcBef>
              <a:spcAft>
                <a:spcPts val="0"/>
              </a:spcAft>
              <a:buClr>
                <a:schemeClr val="dk1"/>
              </a:buClr>
              <a:buSzPts val="1400"/>
              <a:buFont typeface="Calibri"/>
              <a:buAutoNum type="arabicPeriod"/>
            </a:pPr>
            <a:r>
              <a:rPr b="1" i="0" lang="en-IN" sz="1800" u="none" cap="none" strike="noStrike">
                <a:solidFill>
                  <a:schemeClr val="dk1"/>
                </a:solidFill>
                <a:latin typeface="Times New Roman"/>
                <a:ea typeface="Times New Roman"/>
                <a:cs typeface="Times New Roman"/>
                <a:sym typeface="Times New Roman"/>
              </a:rPr>
              <a:t>Conclusion.</a:t>
            </a:r>
            <a:endParaRPr/>
          </a:p>
          <a:p>
            <a:pPr indent="-342900" lvl="0" marL="342900" marR="0" rtl="0" algn="l">
              <a:spcBef>
                <a:spcPts val="0"/>
              </a:spcBef>
              <a:spcAft>
                <a:spcPts val="0"/>
              </a:spcAft>
              <a:buClr>
                <a:schemeClr val="dk1"/>
              </a:buClr>
              <a:buSzPts val="1400"/>
              <a:buFont typeface="Calibri"/>
              <a:buAutoNum type="arabicPeriod"/>
            </a:pPr>
            <a:r>
              <a:rPr b="1" i="0" lang="en-IN" sz="1800" u="none" cap="none" strike="noStrike">
                <a:solidFill>
                  <a:schemeClr val="dk1"/>
                </a:solidFill>
                <a:latin typeface="Times New Roman"/>
                <a:ea typeface="Times New Roman"/>
                <a:cs typeface="Times New Roman"/>
                <a:sym typeface="Times New Roman"/>
              </a:rPr>
              <a:t>Future Work.</a:t>
            </a:r>
            <a:endParaRPr/>
          </a:p>
          <a:p>
            <a:pPr indent="-342900" lvl="0" marL="342900" marR="0" rtl="0" algn="l">
              <a:spcBef>
                <a:spcPts val="0"/>
              </a:spcBef>
              <a:spcAft>
                <a:spcPts val="0"/>
              </a:spcAft>
              <a:buClr>
                <a:schemeClr val="dk1"/>
              </a:buClr>
              <a:buSzPts val="1400"/>
              <a:buFont typeface="Calibri"/>
              <a:buAutoNum type="arabicPeriod"/>
            </a:pPr>
            <a:r>
              <a:rPr b="1" i="0" lang="en-IN" sz="1800" u="none" cap="none" strike="noStrike">
                <a:solidFill>
                  <a:schemeClr val="dk1"/>
                </a:solidFill>
                <a:latin typeface="Times New Roman"/>
                <a:ea typeface="Times New Roman"/>
                <a:cs typeface="Times New Roman"/>
                <a:sym typeface="Times New Roman"/>
              </a:rPr>
              <a:t>References.</a:t>
            </a:r>
            <a:endParaRPr b="0" i="0" sz="1400" u="none" cap="none" strike="noStrike">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400"/>
              <a:buFont typeface="Calibri"/>
              <a:buAutoNum type="arabicPeriod"/>
            </a:pPr>
            <a:r>
              <a:rPr b="1" i="0" lang="en-IN" sz="1800" u="none" cap="none" strike="noStrike">
                <a:solidFill>
                  <a:schemeClr val="dk1"/>
                </a:solidFill>
                <a:latin typeface="Times New Roman"/>
                <a:ea typeface="Times New Roman"/>
                <a:cs typeface="Times New Roman"/>
                <a:sym typeface="Times New Roman"/>
              </a:rPr>
              <a:t>Appendices.</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419" name="Google Shape;419;p3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420" name="Google Shape;420;p32"/>
          <p:cNvPicPr preferRelativeResize="0"/>
          <p:nvPr/>
        </p:nvPicPr>
        <p:blipFill>
          <a:blip r:embed="rId3">
            <a:alphaModFix/>
          </a:blip>
          <a:stretch>
            <a:fillRect/>
          </a:stretch>
        </p:blipFill>
        <p:spPr>
          <a:xfrm>
            <a:off x="1134550" y="1430263"/>
            <a:ext cx="9922898" cy="51419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0" y="0"/>
            <a:ext cx="12444600" cy="790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02" name="Google Shape;102;p15"/>
          <p:cNvSpPr txBox="1"/>
          <p:nvPr>
            <p:ph idx="1" type="body"/>
          </p:nvPr>
        </p:nvSpPr>
        <p:spPr>
          <a:xfrm>
            <a:off x="-94350" y="3437700"/>
            <a:ext cx="12380700" cy="5789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grpSp>
        <p:nvGrpSpPr>
          <p:cNvPr id="103" name="Google Shape;103;p15"/>
          <p:cNvGrpSpPr/>
          <p:nvPr/>
        </p:nvGrpSpPr>
        <p:grpSpPr>
          <a:xfrm>
            <a:off x="-94303" y="4089926"/>
            <a:ext cx="4598996" cy="2393326"/>
            <a:chOff x="1660800" y="1171213"/>
            <a:chExt cx="1942800" cy="1569600"/>
          </a:xfrm>
        </p:grpSpPr>
        <p:sp>
          <p:nvSpPr>
            <p:cNvPr id="104" name="Google Shape;104;p15"/>
            <p:cNvSpPr/>
            <p:nvPr/>
          </p:nvSpPr>
          <p:spPr>
            <a:xfrm>
              <a:off x="1660800" y="1171213"/>
              <a:ext cx="1942800" cy="1569600"/>
            </a:xfrm>
            <a:prstGeom prst="round1Rect">
              <a:avLst>
                <a:gd fmla="val 17446" name="adj"/>
              </a:avLst>
            </a:prstGeom>
            <a:solidFill>
              <a:srgbClr val="307B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 name="Google Shape;105;p15"/>
            <p:cNvSpPr txBox="1"/>
            <p:nvPr/>
          </p:nvSpPr>
          <p:spPr>
            <a:xfrm>
              <a:off x="1730010" y="1285599"/>
              <a:ext cx="1738500" cy="1345200"/>
            </a:xfrm>
            <a:prstGeom prst="rect">
              <a:avLst/>
            </a:prstGeom>
            <a:noFill/>
            <a:ln>
              <a:noFill/>
            </a:ln>
          </p:spPr>
          <p:txBody>
            <a:bodyPr anchorCtr="0" anchor="t" bIns="121900" lIns="121900" spcFirstLastPara="1" rIns="121900" wrap="square" tIns="121900">
              <a:noAutofit/>
            </a:bodyPr>
            <a:lstStyle/>
            <a:p>
              <a:pPr indent="0" lvl="0" marL="0" rtl="0" algn="just">
                <a:lnSpc>
                  <a:spcPct val="115000"/>
                </a:lnSpc>
                <a:spcBef>
                  <a:spcPts val="0"/>
                </a:spcBef>
                <a:spcAft>
                  <a:spcPts val="0"/>
                </a:spcAft>
                <a:buNone/>
              </a:pPr>
              <a:r>
                <a:rPr lang="en-IN" sz="2000">
                  <a:solidFill>
                    <a:schemeClr val="lt1"/>
                  </a:solidFill>
                  <a:latin typeface="Times New Roman"/>
                  <a:ea typeface="Times New Roman"/>
                  <a:cs typeface="Times New Roman"/>
                  <a:sym typeface="Times New Roman"/>
                </a:rPr>
                <a:t>The Simple and Small Library Management System Application is a software solution that is designed to manage library resources effectively. </a:t>
              </a:r>
              <a:endParaRPr sz="2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chemeClr val="lt1"/>
                </a:solidFill>
                <a:latin typeface="Roboto"/>
                <a:ea typeface="Roboto"/>
                <a:cs typeface="Roboto"/>
                <a:sym typeface="Roboto"/>
              </a:endParaRPr>
            </a:p>
          </p:txBody>
        </p:sp>
      </p:grpSp>
      <p:grpSp>
        <p:nvGrpSpPr>
          <p:cNvPr id="106" name="Google Shape;106;p15"/>
          <p:cNvGrpSpPr/>
          <p:nvPr/>
        </p:nvGrpSpPr>
        <p:grpSpPr>
          <a:xfrm>
            <a:off x="4504699" y="4089932"/>
            <a:ext cx="3003375" cy="2393326"/>
            <a:chOff x="3600600" y="1170963"/>
            <a:chExt cx="1942800" cy="1569600"/>
          </a:xfrm>
        </p:grpSpPr>
        <p:sp>
          <p:nvSpPr>
            <p:cNvPr id="107" name="Google Shape;107;p15"/>
            <p:cNvSpPr/>
            <p:nvPr/>
          </p:nvSpPr>
          <p:spPr>
            <a:xfrm>
              <a:off x="3600600" y="1170963"/>
              <a:ext cx="1942800" cy="1569600"/>
            </a:xfrm>
            <a:prstGeom prst="round2SameRect">
              <a:avLst>
                <a:gd fmla="val 18098" name="adj1"/>
                <a:gd fmla="val 0" name="adj2"/>
              </a:avLst>
            </a:prstGeom>
            <a:solidFill>
              <a:srgbClr val="0E65F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 name="Google Shape;108;p15"/>
            <p:cNvSpPr txBox="1"/>
            <p:nvPr/>
          </p:nvSpPr>
          <p:spPr>
            <a:xfrm>
              <a:off x="3734120" y="1244324"/>
              <a:ext cx="1678800" cy="1416900"/>
            </a:xfrm>
            <a:prstGeom prst="rect">
              <a:avLst/>
            </a:prstGeom>
            <a:noFill/>
            <a:ln>
              <a:noFill/>
            </a:ln>
          </p:spPr>
          <p:txBody>
            <a:bodyPr anchorCtr="0" anchor="t" bIns="121900" lIns="121900" spcFirstLastPara="1" rIns="121900" wrap="square" tIns="121900">
              <a:noAutofit/>
            </a:bodyPr>
            <a:lstStyle/>
            <a:p>
              <a:pPr indent="0" lvl="0" marL="0" rtl="0" algn="just">
                <a:lnSpc>
                  <a:spcPct val="115000"/>
                </a:lnSpc>
                <a:spcBef>
                  <a:spcPts val="0"/>
                </a:spcBef>
                <a:spcAft>
                  <a:spcPts val="0"/>
                </a:spcAft>
                <a:buNone/>
              </a:pPr>
              <a:r>
                <a:rPr lang="en-IN" sz="2500">
                  <a:solidFill>
                    <a:srgbClr val="CFE2F3"/>
                  </a:solidFill>
                  <a:latin typeface="Times New Roman"/>
                  <a:ea typeface="Times New Roman"/>
                  <a:cs typeface="Times New Roman"/>
                  <a:sym typeface="Times New Roman"/>
                </a:rPr>
                <a:t>c</a:t>
              </a:r>
              <a:r>
                <a:rPr lang="en-IN" sz="1800">
                  <a:solidFill>
                    <a:srgbClr val="CFE2F3"/>
                  </a:solidFill>
                  <a:latin typeface="Times New Roman"/>
                  <a:ea typeface="Times New Roman"/>
                  <a:cs typeface="Times New Roman"/>
                  <a:sym typeface="Times New Roman"/>
                </a:rPr>
                <a:t>an easily search for books, check their availability, place holds, renew items, and receive notifications.</a:t>
              </a:r>
              <a:endParaRPr sz="800">
                <a:solidFill>
                  <a:srgbClr val="CFE2F3"/>
                </a:solidFill>
                <a:latin typeface="Roboto"/>
                <a:ea typeface="Roboto"/>
                <a:cs typeface="Roboto"/>
                <a:sym typeface="Roboto"/>
              </a:endParaRPr>
            </a:p>
          </p:txBody>
        </p:sp>
      </p:grpSp>
      <p:grpSp>
        <p:nvGrpSpPr>
          <p:cNvPr id="109" name="Google Shape;109;p15"/>
          <p:cNvGrpSpPr/>
          <p:nvPr/>
        </p:nvGrpSpPr>
        <p:grpSpPr>
          <a:xfrm>
            <a:off x="7497606" y="3964025"/>
            <a:ext cx="4788419" cy="2545904"/>
            <a:chOff x="5539811" y="1228151"/>
            <a:chExt cx="1942800" cy="1656735"/>
          </a:xfrm>
        </p:grpSpPr>
        <p:sp>
          <p:nvSpPr>
            <p:cNvPr id="110" name="Google Shape;110;p15"/>
            <p:cNvSpPr/>
            <p:nvPr/>
          </p:nvSpPr>
          <p:spPr>
            <a:xfrm flipH="1">
              <a:off x="5539811" y="1300285"/>
              <a:ext cx="1942800" cy="1584600"/>
            </a:xfrm>
            <a:prstGeom prst="round1Rect">
              <a:avLst>
                <a:gd fmla="val 17446" name="adj"/>
              </a:avLst>
            </a:prstGeom>
            <a:solidFill>
              <a:srgbClr val="0C58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 name="Google Shape;111;p15"/>
            <p:cNvSpPr txBox="1"/>
            <p:nvPr/>
          </p:nvSpPr>
          <p:spPr>
            <a:xfrm>
              <a:off x="5623602" y="1228150"/>
              <a:ext cx="1782600" cy="1390800"/>
            </a:xfrm>
            <a:prstGeom prst="rect">
              <a:avLst/>
            </a:prstGeom>
            <a:noFill/>
            <a:ln>
              <a:noFill/>
            </a:ln>
          </p:spPr>
          <p:txBody>
            <a:bodyPr anchorCtr="0" anchor="t" bIns="121900" lIns="121900" spcFirstLastPara="1" rIns="121900" wrap="square" tIns="121900">
              <a:noAutofit/>
            </a:bodyPr>
            <a:lstStyle/>
            <a:p>
              <a:pPr indent="0" lvl="0" marL="457200" rtl="0" algn="just">
                <a:lnSpc>
                  <a:spcPct val="115000"/>
                </a:lnSpc>
                <a:spcBef>
                  <a:spcPts val="0"/>
                </a:spcBef>
                <a:spcAft>
                  <a:spcPts val="0"/>
                </a:spcAft>
                <a:buNone/>
              </a:pPr>
              <a:r>
                <a:rPr lang="en-IN" sz="2600">
                  <a:solidFill>
                    <a:srgbClr val="EFEFEF"/>
                  </a:solidFill>
                  <a:latin typeface="Times New Roman"/>
                  <a:ea typeface="Times New Roman"/>
                  <a:cs typeface="Times New Roman"/>
                  <a:sym typeface="Times New Roman"/>
                </a:rPr>
                <a:t>p</a:t>
              </a:r>
              <a:r>
                <a:rPr lang="en-IN" sz="2000">
                  <a:solidFill>
                    <a:srgbClr val="EFEFEF"/>
                  </a:solidFill>
                  <a:latin typeface="Times New Roman"/>
                  <a:ea typeface="Times New Roman"/>
                  <a:cs typeface="Times New Roman"/>
                  <a:sym typeface="Times New Roman"/>
                </a:rPr>
                <a:t>rovides features like online catalogs of books , search functionality, reservation systems, and self-checkout options.</a:t>
              </a:r>
              <a:endParaRPr sz="2000">
                <a:solidFill>
                  <a:srgbClr val="EFEFEF"/>
                </a:solidFill>
                <a:latin typeface="Times New Roman"/>
                <a:ea typeface="Times New Roman"/>
                <a:cs typeface="Times New Roman"/>
                <a:sym typeface="Times New Roman"/>
              </a:endParaRPr>
            </a:p>
          </p:txBody>
        </p:sp>
      </p:grpSp>
      <p:grpSp>
        <p:nvGrpSpPr>
          <p:cNvPr id="112" name="Google Shape;112;p15"/>
          <p:cNvGrpSpPr/>
          <p:nvPr/>
        </p:nvGrpSpPr>
        <p:grpSpPr>
          <a:xfrm>
            <a:off x="4303929" y="5025130"/>
            <a:ext cx="402474" cy="404497"/>
            <a:chOff x="3157188" y="909150"/>
            <a:chExt cx="470400" cy="470400"/>
          </a:xfrm>
        </p:grpSpPr>
        <p:sp>
          <p:nvSpPr>
            <p:cNvPr id="113" name="Google Shape;113;p15"/>
            <p:cNvSpPr/>
            <p:nvPr/>
          </p:nvSpPr>
          <p:spPr>
            <a:xfrm>
              <a:off x="3157188" y="909150"/>
              <a:ext cx="470400" cy="4704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 name="Google Shape;114;p15"/>
            <p:cNvSpPr/>
            <p:nvPr/>
          </p:nvSpPr>
          <p:spPr>
            <a:xfrm>
              <a:off x="3243138" y="995100"/>
              <a:ext cx="298500" cy="298500"/>
            </a:xfrm>
            <a:prstGeom prst="mathPlus">
              <a:avLst>
                <a:gd fmla="val 9900" name="adj1"/>
              </a:avLst>
            </a:prstGeom>
            <a:solidFill>
              <a:srgbClr val="307B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5" name="Google Shape;115;p15"/>
          <p:cNvGrpSpPr/>
          <p:nvPr/>
        </p:nvGrpSpPr>
        <p:grpSpPr>
          <a:xfrm>
            <a:off x="7301663" y="5025130"/>
            <a:ext cx="402474" cy="404497"/>
            <a:chOff x="3157188" y="909150"/>
            <a:chExt cx="470400" cy="470400"/>
          </a:xfrm>
        </p:grpSpPr>
        <p:sp>
          <p:nvSpPr>
            <p:cNvPr id="116" name="Google Shape;116;p15"/>
            <p:cNvSpPr/>
            <p:nvPr/>
          </p:nvSpPr>
          <p:spPr>
            <a:xfrm>
              <a:off x="3157188" y="909150"/>
              <a:ext cx="470400" cy="4704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p15"/>
            <p:cNvSpPr/>
            <p:nvPr/>
          </p:nvSpPr>
          <p:spPr>
            <a:xfrm>
              <a:off x="3243138" y="995100"/>
              <a:ext cx="298500" cy="298500"/>
            </a:xfrm>
            <a:prstGeom prst="mathPlus">
              <a:avLst>
                <a:gd fmla="val 9900" name="adj1"/>
              </a:avLst>
            </a:prstGeom>
            <a:solidFill>
              <a:srgbClr val="0D5D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8" name="Google Shape;118;p15"/>
          <p:cNvGrpSpPr/>
          <p:nvPr/>
        </p:nvGrpSpPr>
        <p:grpSpPr>
          <a:xfrm>
            <a:off x="1594724" y="1576094"/>
            <a:ext cx="9573772" cy="2513806"/>
            <a:chOff x="1660800" y="1506521"/>
            <a:chExt cx="5822400" cy="1248600"/>
          </a:xfrm>
        </p:grpSpPr>
        <p:sp>
          <p:nvSpPr>
            <p:cNvPr id="119" name="Google Shape;119;p15"/>
            <p:cNvSpPr/>
            <p:nvPr/>
          </p:nvSpPr>
          <p:spPr>
            <a:xfrm rot="10800000">
              <a:off x="1660800" y="1506521"/>
              <a:ext cx="5822400" cy="1248600"/>
            </a:xfrm>
            <a:prstGeom prst="round2SameRect">
              <a:avLst>
                <a:gd fmla="val 18098" name="adj1"/>
                <a:gd fmla="val 0" name="adj2"/>
              </a:avLst>
            </a:prstGeom>
            <a:solidFill>
              <a:srgbClr val="0944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p15"/>
            <p:cNvSpPr txBox="1"/>
            <p:nvPr/>
          </p:nvSpPr>
          <p:spPr>
            <a:xfrm>
              <a:off x="2003033" y="1680114"/>
              <a:ext cx="5247300" cy="988200"/>
            </a:xfrm>
            <a:prstGeom prst="rect">
              <a:avLst/>
            </a:prstGeom>
            <a:noFill/>
            <a:ln>
              <a:noFill/>
            </a:ln>
          </p:spPr>
          <p:txBody>
            <a:bodyPr anchorCtr="0" anchor="t" bIns="121900" lIns="121900" spcFirstLastPara="1" rIns="121900" wrap="square" tIns="121900">
              <a:noAutofit/>
            </a:bodyPr>
            <a:lstStyle/>
            <a:p>
              <a:pPr indent="0" lvl="0" marL="457200" rtl="0" algn="just">
                <a:lnSpc>
                  <a:spcPct val="115000"/>
                </a:lnSpc>
                <a:spcBef>
                  <a:spcPts val="0"/>
                </a:spcBef>
                <a:spcAft>
                  <a:spcPts val="0"/>
                </a:spcAft>
                <a:buNone/>
              </a:pPr>
              <a:r>
                <a:rPr lang="en-IN" sz="2100">
                  <a:solidFill>
                    <a:schemeClr val="lt1"/>
                  </a:solidFill>
                  <a:latin typeface="Times New Roman"/>
                  <a:ea typeface="Times New Roman"/>
                  <a:cs typeface="Times New Roman"/>
                  <a:sym typeface="Times New Roman"/>
                </a:rPr>
                <a:t>The objective of this system is to simplify the library management process, reduce administrative overhead, and improve the overall user experience.</a:t>
              </a:r>
              <a:endParaRPr sz="1100">
                <a:solidFill>
                  <a:schemeClr val="lt1"/>
                </a:solidFill>
                <a:latin typeface="Roboto"/>
                <a:ea typeface="Roboto"/>
                <a:cs typeface="Roboto"/>
                <a:sym typeface="Roboto"/>
              </a:endParaRPr>
            </a:p>
          </p:txBody>
        </p:sp>
      </p:grpSp>
      <p:pic>
        <p:nvPicPr>
          <p:cNvPr id="121" name="Google Shape;121;p15"/>
          <p:cNvPicPr preferRelativeResize="0"/>
          <p:nvPr/>
        </p:nvPicPr>
        <p:blipFill rotWithShape="1">
          <a:blip r:embed="rId3">
            <a:alphaModFix/>
          </a:blip>
          <a:srcRect b="0" l="0" r="0" t="0"/>
          <a:stretch/>
        </p:blipFill>
        <p:spPr>
          <a:xfrm>
            <a:off x="383080" y="294048"/>
            <a:ext cx="1963464" cy="521544"/>
          </a:xfrm>
          <a:prstGeom prst="rect">
            <a:avLst/>
          </a:prstGeom>
          <a:noFill/>
          <a:ln>
            <a:noFill/>
          </a:ln>
        </p:spPr>
      </p:pic>
      <p:sp>
        <p:nvSpPr>
          <p:cNvPr id="122" name="Google Shape;122;p15"/>
          <p:cNvSpPr txBox="1"/>
          <p:nvPr/>
        </p:nvSpPr>
        <p:spPr>
          <a:xfrm>
            <a:off x="2499350" y="323977"/>
            <a:ext cx="8818800" cy="461700"/>
          </a:xfrm>
          <a:prstGeom prst="rect">
            <a:avLst/>
          </a:prstGeom>
          <a:solidFill>
            <a:srgbClr val="FF6709"/>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2400" u="none" cap="none" strike="noStrike">
                <a:solidFill>
                  <a:schemeClr val="lt1"/>
                </a:solidFill>
                <a:latin typeface="Times New Roman"/>
                <a:ea typeface="Times New Roman"/>
                <a:cs typeface="Times New Roman"/>
                <a:sym typeface="Times New Roman"/>
              </a:rPr>
              <a:t>Introduction</a:t>
            </a:r>
            <a:endParaRPr sz="2400">
              <a:solidFill>
                <a:schemeClr val="lt1"/>
              </a:solidFill>
              <a:latin typeface="Calibri"/>
              <a:ea typeface="Calibri"/>
              <a:cs typeface="Calibri"/>
              <a:sym typeface="Calibri"/>
            </a:endParaRPr>
          </a:p>
        </p:txBody>
      </p:sp>
      <p:pic>
        <p:nvPicPr>
          <p:cNvPr id="123" name="Google Shape;123;p15"/>
          <p:cNvPicPr preferRelativeResize="0"/>
          <p:nvPr/>
        </p:nvPicPr>
        <p:blipFill rotWithShape="1">
          <a:blip r:embed="rId4">
            <a:alphaModFix/>
          </a:blip>
          <a:srcRect b="0" l="11474" r="2377" t="18586"/>
          <a:stretch/>
        </p:blipFill>
        <p:spPr>
          <a:xfrm>
            <a:off x="8611425" y="72075"/>
            <a:ext cx="3935299" cy="15040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1000"/>
                                        <p:tgtEl>
                                          <p:spTgt spid="12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6"/>
          <p:cNvSpPr txBox="1"/>
          <p:nvPr>
            <p:ph type="title"/>
          </p:nvPr>
        </p:nvSpPr>
        <p:spPr>
          <a:xfrm>
            <a:off x="838200" y="212725"/>
            <a:ext cx="10891200" cy="726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            </a:t>
            </a:r>
            <a:endParaRPr/>
          </a:p>
        </p:txBody>
      </p:sp>
      <p:sp>
        <p:nvSpPr>
          <p:cNvPr id="129" name="Google Shape;129;p16"/>
          <p:cNvSpPr txBox="1"/>
          <p:nvPr>
            <p:ph idx="1" type="body"/>
          </p:nvPr>
        </p:nvSpPr>
        <p:spPr>
          <a:xfrm>
            <a:off x="711550" y="4057275"/>
            <a:ext cx="10515600" cy="3880800"/>
          </a:xfrm>
          <a:prstGeom prst="rect">
            <a:avLst/>
          </a:prstGeom>
        </p:spPr>
        <p:txBody>
          <a:bodyPr anchorCtr="0" anchor="t" bIns="45700" lIns="91425" spcFirstLastPara="1" rIns="91425" wrap="square" tIns="45700">
            <a:normAutofit/>
          </a:bodyPr>
          <a:lstStyle/>
          <a:p>
            <a:pPr indent="-361950" lvl="0" marL="457200" rtl="0" algn="l">
              <a:lnSpc>
                <a:spcPct val="115000"/>
              </a:lnSpc>
              <a:spcBef>
                <a:spcPts val="0"/>
              </a:spcBef>
              <a:spcAft>
                <a:spcPts val="0"/>
              </a:spcAft>
              <a:buSzPts val="2100"/>
              <a:buFont typeface="Times New Roman"/>
              <a:buChar char="●"/>
            </a:pPr>
            <a:r>
              <a:rPr lang="en-IN" sz="2100">
                <a:latin typeface="Times New Roman"/>
                <a:ea typeface="Times New Roman"/>
                <a:cs typeface="Times New Roman"/>
                <a:sym typeface="Times New Roman"/>
              </a:rPr>
              <a:t>Technology used</a:t>
            </a:r>
            <a:endParaRPr/>
          </a:p>
        </p:txBody>
      </p:sp>
      <p:grpSp>
        <p:nvGrpSpPr>
          <p:cNvPr id="130" name="Google Shape;130;p16"/>
          <p:cNvGrpSpPr/>
          <p:nvPr/>
        </p:nvGrpSpPr>
        <p:grpSpPr>
          <a:xfrm>
            <a:off x="2180966" y="4727423"/>
            <a:ext cx="2141377" cy="2110081"/>
            <a:chOff x="796138" y="2306625"/>
            <a:chExt cx="1606073" cy="1582600"/>
          </a:xfrm>
        </p:grpSpPr>
        <p:grpSp>
          <p:nvGrpSpPr>
            <p:cNvPr id="131" name="Google Shape;131;p16"/>
            <p:cNvGrpSpPr/>
            <p:nvPr/>
          </p:nvGrpSpPr>
          <p:grpSpPr>
            <a:xfrm>
              <a:off x="796138" y="2306625"/>
              <a:ext cx="1606073" cy="297225"/>
              <a:chOff x="796138" y="2306625"/>
              <a:chExt cx="1606073" cy="297225"/>
            </a:xfrm>
          </p:grpSpPr>
          <p:sp>
            <p:nvSpPr>
              <p:cNvPr id="132" name="Google Shape;132;p16"/>
              <p:cNvSpPr/>
              <p:nvPr/>
            </p:nvSpPr>
            <p:spPr>
              <a:xfrm flipH="1">
                <a:off x="796138" y="2306625"/>
                <a:ext cx="1605900" cy="143400"/>
              </a:xfrm>
              <a:prstGeom prst="parallelogram">
                <a:avLst>
                  <a:gd fmla="val 96952" name="adj"/>
                </a:avLst>
              </a:prstGeom>
              <a:solidFill>
                <a:srgbClr val="0D5D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IN" sz="1900"/>
                  <a:t>  </a:t>
                </a:r>
                <a:endParaRPr sz="1900"/>
              </a:p>
            </p:txBody>
          </p:sp>
          <p:sp>
            <p:nvSpPr>
              <p:cNvPr id="133" name="Google Shape;133;p16"/>
              <p:cNvSpPr/>
              <p:nvPr/>
            </p:nvSpPr>
            <p:spPr>
              <a:xfrm>
                <a:off x="796311" y="2460450"/>
                <a:ext cx="1605900" cy="143400"/>
              </a:xfrm>
              <a:prstGeom prst="parallelogram">
                <a:avLst>
                  <a:gd fmla="val 96952" name="adj"/>
                </a:avLst>
              </a:prstGeom>
              <a:solidFill>
                <a:srgbClr val="0944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4" name="Google Shape;134;p16"/>
            <p:cNvSpPr txBox="1"/>
            <p:nvPr/>
          </p:nvSpPr>
          <p:spPr>
            <a:xfrm>
              <a:off x="796314" y="2695024"/>
              <a:ext cx="1443600" cy="545100"/>
            </a:xfrm>
            <a:prstGeom prst="rect">
              <a:avLst/>
            </a:prstGeom>
            <a:noFill/>
            <a:ln>
              <a:noFill/>
            </a:ln>
          </p:spPr>
          <p:txBody>
            <a:bodyPr anchorCtr="0" anchor="b" bIns="121900" lIns="121900" spcFirstLastPara="1" rIns="121900" wrap="square" tIns="121900">
              <a:noAutofit/>
            </a:bodyPr>
            <a:lstStyle/>
            <a:p>
              <a:pPr indent="0" lvl="0" marL="0" rtl="0" algn="l">
                <a:lnSpc>
                  <a:spcPct val="115000"/>
                </a:lnSpc>
                <a:spcBef>
                  <a:spcPts val="0"/>
                </a:spcBef>
                <a:spcAft>
                  <a:spcPts val="0"/>
                </a:spcAft>
                <a:buNone/>
              </a:pPr>
              <a:r>
                <a:rPr lang="en-IN" sz="1700">
                  <a:solidFill>
                    <a:schemeClr val="dk1"/>
                  </a:solidFill>
                  <a:latin typeface="Times New Roman"/>
                  <a:ea typeface="Times New Roman"/>
                  <a:cs typeface="Times New Roman"/>
                  <a:sym typeface="Times New Roman"/>
                </a:rPr>
                <a:t>     </a:t>
              </a:r>
              <a:r>
                <a:rPr lang="en-IN" sz="1700">
                  <a:solidFill>
                    <a:schemeClr val="dk1"/>
                  </a:solidFill>
                  <a:latin typeface="Times New Roman"/>
                  <a:ea typeface="Times New Roman"/>
                  <a:cs typeface="Times New Roman"/>
                  <a:sym typeface="Times New Roman"/>
                </a:rPr>
                <a:t>Mysql Database</a:t>
              </a:r>
              <a:endParaRPr b="1" sz="900">
                <a:solidFill>
                  <a:srgbClr val="0C58D3"/>
                </a:solidFill>
                <a:latin typeface="Roboto"/>
                <a:ea typeface="Roboto"/>
                <a:cs typeface="Roboto"/>
                <a:sym typeface="Roboto"/>
              </a:endParaRPr>
            </a:p>
          </p:txBody>
        </p:sp>
        <p:sp>
          <p:nvSpPr>
            <p:cNvPr id="135" name="Google Shape;135;p16"/>
            <p:cNvSpPr txBox="1"/>
            <p:nvPr/>
          </p:nvSpPr>
          <p:spPr>
            <a:xfrm>
              <a:off x="918274" y="3151825"/>
              <a:ext cx="1324200" cy="737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t/>
              </a:r>
              <a:endParaRPr sz="1100">
                <a:solidFill>
                  <a:srgbClr val="0C58D3"/>
                </a:solidFill>
                <a:latin typeface="Roboto"/>
                <a:ea typeface="Roboto"/>
                <a:cs typeface="Roboto"/>
                <a:sym typeface="Roboto"/>
              </a:endParaRPr>
            </a:p>
          </p:txBody>
        </p:sp>
      </p:grpSp>
      <p:grpSp>
        <p:nvGrpSpPr>
          <p:cNvPr id="136" name="Google Shape;136;p16"/>
          <p:cNvGrpSpPr/>
          <p:nvPr/>
        </p:nvGrpSpPr>
        <p:grpSpPr>
          <a:xfrm>
            <a:off x="4171996" y="3750647"/>
            <a:ext cx="2141377" cy="3086856"/>
            <a:chOff x="2283710" y="1574025"/>
            <a:chExt cx="1606073" cy="2315200"/>
          </a:xfrm>
        </p:grpSpPr>
        <p:sp>
          <p:nvSpPr>
            <p:cNvPr id="137" name="Google Shape;137;p16"/>
            <p:cNvSpPr/>
            <p:nvPr/>
          </p:nvSpPr>
          <p:spPr>
            <a:xfrm flipH="1">
              <a:off x="2283710" y="2306625"/>
              <a:ext cx="1605900" cy="143400"/>
            </a:xfrm>
            <a:prstGeom prst="parallelogram">
              <a:avLst>
                <a:gd fmla="val 96952" name="adj"/>
              </a:avLst>
            </a:prstGeom>
            <a:solidFill>
              <a:srgbClr val="0D5D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IN" sz="1900"/>
                <a:t>  </a:t>
              </a:r>
              <a:endParaRPr sz="1900"/>
            </a:p>
          </p:txBody>
        </p:sp>
        <p:sp>
          <p:nvSpPr>
            <p:cNvPr id="138" name="Google Shape;138;p16"/>
            <p:cNvSpPr/>
            <p:nvPr/>
          </p:nvSpPr>
          <p:spPr>
            <a:xfrm>
              <a:off x="2283883" y="2460450"/>
              <a:ext cx="1605900" cy="143400"/>
            </a:xfrm>
            <a:prstGeom prst="parallelogram">
              <a:avLst>
                <a:gd fmla="val 96952" name="adj"/>
              </a:avLst>
            </a:prstGeom>
            <a:solidFill>
              <a:srgbClr val="0944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 name="Google Shape;139;p16"/>
            <p:cNvSpPr txBox="1"/>
            <p:nvPr/>
          </p:nvSpPr>
          <p:spPr>
            <a:xfrm>
              <a:off x="2283882" y="2695024"/>
              <a:ext cx="1445100" cy="788100"/>
            </a:xfrm>
            <a:prstGeom prst="rect">
              <a:avLst/>
            </a:prstGeom>
            <a:noFill/>
            <a:ln>
              <a:noFill/>
            </a:ln>
          </p:spPr>
          <p:txBody>
            <a:bodyPr anchorCtr="0" anchor="b" bIns="121900" lIns="121900" spcFirstLastPara="1" rIns="121900" wrap="square" tIns="121900">
              <a:noAutofit/>
            </a:bodyPr>
            <a:lstStyle/>
            <a:p>
              <a:pPr indent="0" lvl="0" marL="457200" rtl="0" algn="l">
                <a:lnSpc>
                  <a:spcPct val="115000"/>
                </a:lnSpc>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IN" sz="2000">
                  <a:solidFill>
                    <a:schemeClr val="dk1"/>
                  </a:solidFill>
                  <a:latin typeface="Times New Roman"/>
                  <a:ea typeface="Times New Roman"/>
                  <a:cs typeface="Times New Roman"/>
                  <a:sym typeface="Times New Roman"/>
                </a:rPr>
                <a:t>s</a:t>
              </a:r>
              <a:r>
                <a:rPr lang="en-IN" sz="1700">
                  <a:solidFill>
                    <a:schemeClr val="dk1"/>
                  </a:solidFill>
                  <a:latin typeface="Times New Roman"/>
                  <a:ea typeface="Times New Roman"/>
                  <a:cs typeface="Times New Roman"/>
                  <a:sym typeface="Times New Roman"/>
                </a:rPr>
                <a:t>pring security</a:t>
              </a:r>
              <a:endParaRPr sz="17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800">
                <a:solidFill>
                  <a:srgbClr val="0C58D3"/>
                </a:solidFill>
                <a:latin typeface="Roboto"/>
                <a:ea typeface="Roboto"/>
                <a:cs typeface="Roboto"/>
                <a:sym typeface="Roboto"/>
              </a:endParaRPr>
            </a:p>
          </p:txBody>
        </p:sp>
        <p:sp>
          <p:nvSpPr>
            <p:cNvPr id="140" name="Google Shape;140;p16"/>
            <p:cNvSpPr txBox="1"/>
            <p:nvPr/>
          </p:nvSpPr>
          <p:spPr>
            <a:xfrm>
              <a:off x="2407381" y="3151825"/>
              <a:ext cx="1324200" cy="737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t/>
              </a:r>
              <a:endParaRPr sz="1100">
                <a:solidFill>
                  <a:srgbClr val="0C58D3"/>
                </a:solidFill>
                <a:latin typeface="Roboto"/>
                <a:ea typeface="Roboto"/>
                <a:cs typeface="Roboto"/>
                <a:sym typeface="Roboto"/>
              </a:endParaRPr>
            </a:p>
          </p:txBody>
        </p:sp>
        <p:sp>
          <p:nvSpPr>
            <p:cNvPr id="141" name="Google Shape;141;p16"/>
            <p:cNvSpPr txBox="1"/>
            <p:nvPr/>
          </p:nvSpPr>
          <p:spPr>
            <a:xfrm>
              <a:off x="2574547" y="1574025"/>
              <a:ext cx="624300" cy="241200"/>
            </a:xfrm>
            <a:prstGeom prst="rect">
              <a:avLst/>
            </a:prstGeom>
            <a:noFill/>
            <a:ln>
              <a:noFill/>
            </a:ln>
          </p:spPr>
          <p:txBody>
            <a:bodyPr anchorCtr="0" anchor="t" bIns="121900" lIns="121900" spcFirstLastPara="1" rIns="121900" wrap="square" tIns="121900">
              <a:noAutofit/>
            </a:bodyPr>
            <a:lstStyle/>
            <a:p>
              <a:pPr indent="0" lvl="0" marL="0" rtl="0" algn="r">
                <a:lnSpc>
                  <a:spcPct val="115000"/>
                </a:lnSpc>
                <a:spcBef>
                  <a:spcPts val="0"/>
                </a:spcBef>
                <a:spcAft>
                  <a:spcPts val="2100"/>
                </a:spcAft>
                <a:buNone/>
              </a:pPr>
              <a:r>
                <a:t/>
              </a:r>
              <a:endParaRPr sz="1100">
                <a:solidFill>
                  <a:srgbClr val="0C58D3"/>
                </a:solidFill>
                <a:latin typeface="Roboto"/>
                <a:ea typeface="Roboto"/>
                <a:cs typeface="Roboto"/>
                <a:sym typeface="Roboto"/>
              </a:endParaRPr>
            </a:p>
          </p:txBody>
        </p:sp>
      </p:grpSp>
      <p:grpSp>
        <p:nvGrpSpPr>
          <p:cNvPr id="142" name="Google Shape;142;p16"/>
          <p:cNvGrpSpPr/>
          <p:nvPr/>
        </p:nvGrpSpPr>
        <p:grpSpPr>
          <a:xfrm>
            <a:off x="7950679" y="3750647"/>
            <a:ext cx="2141377" cy="3086856"/>
            <a:chOff x="5256641" y="1574025"/>
            <a:chExt cx="1606073" cy="2315200"/>
          </a:xfrm>
        </p:grpSpPr>
        <p:sp>
          <p:nvSpPr>
            <p:cNvPr id="143" name="Google Shape;143;p16"/>
            <p:cNvSpPr/>
            <p:nvPr/>
          </p:nvSpPr>
          <p:spPr>
            <a:xfrm flipH="1">
              <a:off x="5256641" y="2306625"/>
              <a:ext cx="1605900" cy="143400"/>
            </a:xfrm>
            <a:prstGeom prst="parallelogram">
              <a:avLst>
                <a:gd fmla="val 96952" name="adj"/>
              </a:avLst>
            </a:prstGeom>
            <a:solidFill>
              <a:srgbClr val="C2C2C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IN" sz="1900"/>
                <a:t>  </a:t>
              </a:r>
              <a:endParaRPr sz="1900"/>
            </a:p>
          </p:txBody>
        </p:sp>
        <p:sp>
          <p:nvSpPr>
            <p:cNvPr id="144" name="Google Shape;144;p16"/>
            <p:cNvSpPr/>
            <p:nvPr/>
          </p:nvSpPr>
          <p:spPr>
            <a:xfrm>
              <a:off x="5256813" y="2460450"/>
              <a:ext cx="1605900" cy="143400"/>
            </a:xfrm>
            <a:prstGeom prst="parallelogram">
              <a:avLst>
                <a:gd fmla="val 96952" name="adj"/>
              </a:avLst>
            </a:prstGeom>
            <a:solidFill>
              <a:srgbClr val="85858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 name="Google Shape;145;p16"/>
            <p:cNvSpPr txBox="1"/>
            <p:nvPr/>
          </p:nvSpPr>
          <p:spPr>
            <a:xfrm>
              <a:off x="5377784" y="2695023"/>
              <a:ext cx="1324200" cy="545100"/>
            </a:xfrm>
            <a:prstGeom prst="rect">
              <a:avLst/>
            </a:prstGeom>
            <a:noFill/>
            <a:ln>
              <a:noFill/>
            </a:ln>
          </p:spPr>
          <p:txBody>
            <a:bodyPr anchorCtr="0" anchor="b" bIns="121900" lIns="121900" spcFirstLastPara="1" rIns="121900" wrap="square" tIns="121900">
              <a:noAutofit/>
            </a:bodyPr>
            <a:lstStyle/>
            <a:p>
              <a:pPr indent="0" lvl="0" marL="0" rtl="0" algn="l">
                <a:lnSpc>
                  <a:spcPct val="115000"/>
                </a:lnSpc>
                <a:spcBef>
                  <a:spcPts val="0"/>
                </a:spcBef>
                <a:spcAft>
                  <a:spcPts val="0"/>
                </a:spcAft>
                <a:buNone/>
              </a:pPr>
              <a:r>
                <a:rPr lang="en-IN" sz="2100">
                  <a:solidFill>
                    <a:schemeClr val="dk1"/>
                  </a:solidFill>
                  <a:latin typeface="Times New Roman"/>
                  <a:ea typeface="Times New Roman"/>
                  <a:cs typeface="Times New Roman"/>
                  <a:sym typeface="Times New Roman"/>
                </a:rPr>
                <a:t>        </a:t>
              </a:r>
              <a:r>
                <a:rPr lang="en-IN" sz="2100">
                  <a:solidFill>
                    <a:schemeClr val="dk1"/>
                  </a:solidFill>
                  <a:latin typeface="Times New Roman"/>
                  <a:ea typeface="Times New Roman"/>
                  <a:cs typeface="Times New Roman"/>
                  <a:sym typeface="Times New Roman"/>
                </a:rPr>
                <a:t>JPA</a:t>
              </a:r>
              <a:endParaRPr b="1" sz="1300">
                <a:solidFill>
                  <a:srgbClr val="858585"/>
                </a:solidFill>
                <a:latin typeface="Roboto"/>
                <a:ea typeface="Roboto"/>
                <a:cs typeface="Roboto"/>
                <a:sym typeface="Roboto"/>
              </a:endParaRPr>
            </a:p>
          </p:txBody>
        </p:sp>
        <p:sp>
          <p:nvSpPr>
            <p:cNvPr id="146" name="Google Shape;146;p16"/>
            <p:cNvSpPr txBox="1"/>
            <p:nvPr/>
          </p:nvSpPr>
          <p:spPr>
            <a:xfrm>
              <a:off x="5380229" y="3151825"/>
              <a:ext cx="1324200" cy="737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t/>
              </a:r>
              <a:endParaRPr sz="1100">
                <a:solidFill>
                  <a:srgbClr val="858585"/>
                </a:solidFill>
                <a:latin typeface="Roboto"/>
                <a:ea typeface="Roboto"/>
                <a:cs typeface="Roboto"/>
                <a:sym typeface="Roboto"/>
              </a:endParaRPr>
            </a:p>
          </p:txBody>
        </p:sp>
        <p:sp>
          <p:nvSpPr>
            <p:cNvPr id="147" name="Google Shape;147;p16"/>
            <p:cNvSpPr txBox="1"/>
            <p:nvPr/>
          </p:nvSpPr>
          <p:spPr>
            <a:xfrm>
              <a:off x="5547394" y="1574025"/>
              <a:ext cx="624300" cy="241200"/>
            </a:xfrm>
            <a:prstGeom prst="rect">
              <a:avLst/>
            </a:prstGeom>
            <a:noFill/>
            <a:ln>
              <a:noFill/>
            </a:ln>
          </p:spPr>
          <p:txBody>
            <a:bodyPr anchorCtr="0" anchor="t" bIns="121900" lIns="121900" spcFirstLastPara="1" rIns="121900" wrap="square" tIns="121900">
              <a:noAutofit/>
            </a:bodyPr>
            <a:lstStyle/>
            <a:p>
              <a:pPr indent="0" lvl="0" marL="0" rtl="0" algn="r">
                <a:lnSpc>
                  <a:spcPct val="115000"/>
                </a:lnSpc>
                <a:spcBef>
                  <a:spcPts val="0"/>
                </a:spcBef>
                <a:spcAft>
                  <a:spcPts val="2100"/>
                </a:spcAft>
                <a:buNone/>
              </a:pPr>
              <a:r>
                <a:t/>
              </a:r>
              <a:endParaRPr sz="1100">
                <a:solidFill>
                  <a:srgbClr val="858585"/>
                </a:solidFill>
                <a:latin typeface="Roboto"/>
                <a:ea typeface="Roboto"/>
                <a:cs typeface="Roboto"/>
                <a:sym typeface="Roboto"/>
              </a:endParaRPr>
            </a:p>
          </p:txBody>
        </p:sp>
      </p:grpSp>
      <p:grpSp>
        <p:nvGrpSpPr>
          <p:cNvPr id="148" name="Google Shape;148;p16"/>
          <p:cNvGrpSpPr/>
          <p:nvPr/>
        </p:nvGrpSpPr>
        <p:grpSpPr>
          <a:xfrm>
            <a:off x="9971653" y="3750647"/>
            <a:ext cx="2141377" cy="3086856"/>
            <a:chOff x="6741789" y="1574025"/>
            <a:chExt cx="1606073" cy="2315200"/>
          </a:xfrm>
        </p:grpSpPr>
        <p:sp>
          <p:nvSpPr>
            <p:cNvPr id="149" name="Google Shape;149;p16"/>
            <p:cNvSpPr/>
            <p:nvPr/>
          </p:nvSpPr>
          <p:spPr>
            <a:xfrm flipH="1">
              <a:off x="6741789" y="2306625"/>
              <a:ext cx="1605900" cy="143400"/>
            </a:xfrm>
            <a:prstGeom prst="parallelogram">
              <a:avLst>
                <a:gd fmla="val 96952" name="adj"/>
              </a:avLst>
            </a:prstGeom>
            <a:solidFill>
              <a:srgbClr val="C2C2C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IN" sz="1900"/>
                <a:t>  </a:t>
              </a:r>
              <a:endParaRPr sz="1900"/>
            </a:p>
          </p:txBody>
        </p:sp>
        <p:sp>
          <p:nvSpPr>
            <p:cNvPr id="150" name="Google Shape;150;p16"/>
            <p:cNvSpPr/>
            <p:nvPr/>
          </p:nvSpPr>
          <p:spPr>
            <a:xfrm>
              <a:off x="6741962" y="2460450"/>
              <a:ext cx="1605900" cy="143400"/>
            </a:xfrm>
            <a:prstGeom prst="parallelogram">
              <a:avLst>
                <a:gd fmla="val 96952" name="adj"/>
              </a:avLst>
            </a:prstGeom>
            <a:solidFill>
              <a:srgbClr val="85858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 name="Google Shape;151;p16"/>
            <p:cNvSpPr txBox="1"/>
            <p:nvPr/>
          </p:nvSpPr>
          <p:spPr>
            <a:xfrm>
              <a:off x="6865690" y="2695023"/>
              <a:ext cx="1324200" cy="545100"/>
            </a:xfrm>
            <a:prstGeom prst="rect">
              <a:avLst/>
            </a:prstGeom>
            <a:noFill/>
            <a:ln>
              <a:noFill/>
            </a:ln>
          </p:spPr>
          <p:txBody>
            <a:bodyPr anchorCtr="0" anchor="b" bIns="121900" lIns="121900" spcFirstLastPara="1" rIns="121900" wrap="square" tIns="121900">
              <a:noAutofit/>
            </a:bodyPr>
            <a:lstStyle/>
            <a:p>
              <a:pPr indent="0" lvl="0" marL="0" rtl="0" algn="l">
                <a:lnSpc>
                  <a:spcPct val="115000"/>
                </a:lnSpc>
                <a:spcBef>
                  <a:spcPts val="0"/>
                </a:spcBef>
                <a:spcAft>
                  <a:spcPts val="0"/>
                </a:spcAft>
                <a:buNone/>
              </a:pPr>
              <a:r>
                <a:rPr lang="en-IN" sz="2100">
                  <a:solidFill>
                    <a:schemeClr val="dk1"/>
                  </a:solidFill>
                  <a:latin typeface="Times New Roman"/>
                  <a:ea typeface="Times New Roman"/>
                  <a:cs typeface="Times New Roman"/>
                  <a:sym typeface="Times New Roman"/>
                </a:rPr>
                <a:t>Thymeleaf</a:t>
              </a:r>
              <a:endParaRPr b="1" sz="1300">
                <a:solidFill>
                  <a:srgbClr val="858585"/>
                </a:solidFill>
                <a:latin typeface="Roboto"/>
                <a:ea typeface="Roboto"/>
                <a:cs typeface="Roboto"/>
                <a:sym typeface="Roboto"/>
              </a:endParaRPr>
            </a:p>
          </p:txBody>
        </p:sp>
        <p:sp>
          <p:nvSpPr>
            <p:cNvPr id="152" name="Google Shape;152;p16"/>
            <p:cNvSpPr txBox="1"/>
            <p:nvPr/>
          </p:nvSpPr>
          <p:spPr>
            <a:xfrm>
              <a:off x="6868139" y="3151825"/>
              <a:ext cx="1324200" cy="737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t/>
              </a:r>
              <a:endParaRPr sz="1100">
                <a:solidFill>
                  <a:srgbClr val="858585"/>
                </a:solidFill>
                <a:latin typeface="Roboto"/>
                <a:ea typeface="Roboto"/>
                <a:cs typeface="Roboto"/>
                <a:sym typeface="Roboto"/>
              </a:endParaRPr>
            </a:p>
          </p:txBody>
        </p:sp>
        <p:sp>
          <p:nvSpPr>
            <p:cNvPr id="153" name="Google Shape;153;p16"/>
            <p:cNvSpPr txBox="1"/>
            <p:nvPr/>
          </p:nvSpPr>
          <p:spPr>
            <a:xfrm>
              <a:off x="7035305" y="1574025"/>
              <a:ext cx="624300" cy="241200"/>
            </a:xfrm>
            <a:prstGeom prst="rect">
              <a:avLst/>
            </a:prstGeom>
            <a:noFill/>
            <a:ln>
              <a:noFill/>
            </a:ln>
          </p:spPr>
          <p:txBody>
            <a:bodyPr anchorCtr="0" anchor="t" bIns="121900" lIns="121900" spcFirstLastPara="1" rIns="121900" wrap="square" tIns="121900">
              <a:noAutofit/>
            </a:bodyPr>
            <a:lstStyle/>
            <a:p>
              <a:pPr indent="0" lvl="0" marL="0" rtl="0" algn="r">
                <a:lnSpc>
                  <a:spcPct val="115000"/>
                </a:lnSpc>
                <a:spcBef>
                  <a:spcPts val="0"/>
                </a:spcBef>
                <a:spcAft>
                  <a:spcPts val="2100"/>
                </a:spcAft>
                <a:buNone/>
              </a:pPr>
              <a:r>
                <a:t/>
              </a:r>
              <a:endParaRPr sz="1100">
                <a:solidFill>
                  <a:srgbClr val="858585"/>
                </a:solidFill>
                <a:latin typeface="Roboto"/>
                <a:ea typeface="Roboto"/>
                <a:cs typeface="Roboto"/>
                <a:sym typeface="Roboto"/>
              </a:endParaRPr>
            </a:p>
          </p:txBody>
        </p:sp>
      </p:grpSp>
      <p:grpSp>
        <p:nvGrpSpPr>
          <p:cNvPr id="154" name="Google Shape;154;p16"/>
          <p:cNvGrpSpPr/>
          <p:nvPr/>
        </p:nvGrpSpPr>
        <p:grpSpPr>
          <a:xfrm>
            <a:off x="5982220" y="3750647"/>
            <a:ext cx="2141377" cy="3086856"/>
            <a:chOff x="3768859" y="1574025"/>
            <a:chExt cx="1606073" cy="2315200"/>
          </a:xfrm>
        </p:grpSpPr>
        <p:sp>
          <p:nvSpPr>
            <p:cNvPr id="155" name="Google Shape;155;p16"/>
            <p:cNvSpPr/>
            <p:nvPr/>
          </p:nvSpPr>
          <p:spPr>
            <a:xfrm flipH="1">
              <a:off x="3768859" y="2306625"/>
              <a:ext cx="1605900" cy="143400"/>
            </a:xfrm>
            <a:prstGeom prst="parallelogram">
              <a:avLst>
                <a:gd fmla="val 96952" name="adj"/>
              </a:avLst>
            </a:prstGeom>
            <a:solidFill>
              <a:srgbClr val="C2C2C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IN" sz="1900"/>
                <a:t>  </a:t>
              </a:r>
              <a:endParaRPr sz="1900"/>
            </a:p>
          </p:txBody>
        </p:sp>
        <p:sp>
          <p:nvSpPr>
            <p:cNvPr id="156" name="Google Shape;156;p16"/>
            <p:cNvSpPr/>
            <p:nvPr/>
          </p:nvSpPr>
          <p:spPr>
            <a:xfrm>
              <a:off x="3769032" y="2460450"/>
              <a:ext cx="1605900" cy="143400"/>
            </a:xfrm>
            <a:prstGeom prst="parallelogram">
              <a:avLst>
                <a:gd fmla="val 96952" name="adj"/>
              </a:avLst>
            </a:prstGeom>
            <a:solidFill>
              <a:srgbClr val="85858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 name="Google Shape;157;p16"/>
            <p:cNvSpPr txBox="1"/>
            <p:nvPr/>
          </p:nvSpPr>
          <p:spPr>
            <a:xfrm>
              <a:off x="3889991" y="2695023"/>
              <a:ext cx="1324200" cy="545100"/>
            </a:xfrm>
            <a:prstGeom prst="rect">
              <a:avLst/>
            </a:prstGeom>
            <a:noFill/>
            <a:ln>
              <a:noFill/>
            </a:ln>
          </p:spPr>
          <p:txBody>
            <a:bodyPr anchorCtr="0" anchor="b" bIns="121900" lIns="121900" spcFirstLastPara="1" rIns="121900" wrap="square" tIns="121900">
              <a:noAutofit/>
            </a:bodyPr>
            <a:lstStyle/>
            <a:p>
              <a:pPr indent="0" lvl="0" marL="0" rtl="0" algn="l">
                <a:lnSpc>
                  <a:spcPct val="115000"/>
                </a:lnSpc>
                <a:spcBef>
                  <a:spcPts val="0"/>
                </a:spcBef>
                <a:spcAft>
                  <a:spcPts val="0"/>
                </a:spcAft>
                <a:buNone/>
              </a:pPr>
              <a:r>
                <a:rPr lang="en-IN" sz="2100">
                  <a:solidFill>
                    <a:schemeClr val="dk1"/>
                  </a:solidFill>
                  <a:latin typeface="Times New Roman"/>
                  <a:ea typeface="Times New Roman"/>
                  <a:cs typeface="Times New Roman"/>
                  <a:sym typeface="Times New Roman"/>
                </a:rPr>
                <a:t>JDBC API</a:t>
              </a:r>
              <a:endParaRPr b="1" sz="1300">
                <a:solidFill>
                  <a:srgbClr val="858585"/>
                </a:solidFill>
                <a:latin typeface="Roboto"/>
                <a:ea typeface="Roboto"/>
                <a:cs typeface="Roboto"/>
                <a:sym typeface="Roboto"/>
              </a:endParaRPr>
            </a:p>
          </p:txBody>
        </p:sp>
        <p:sp>
          <p:nvSpPr>
            <p:cNvPr id="158" name="Google Shape;158;p16"/>
            <p:cNvSpPr txBox="1"/>
            <p:nvPr/>
          </p:nvSpPr>
          <p:spPr>
            <a:xfrm>
              <a:off x="3892441" y="3151825"/>
              <a:ext cx="1324200" cy="737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t/>
              </a:r>
              <a:endParaRPr sz="1100">
                <a:solidFill>
                  <a:srgbClr val="858585"/>
                </a:solidFill>
                <a:latin typeface="Roboto"/>
                <a:ea typeface="Roboto"/>
                <a:cs typeface="Roboto"/>
                <a:sym typeface="Roboto"/>
              </a:endParaRPr>
            </a:p>
          </p:txBody>
        </p:sp>
        <p:sp>
          <p:nvSpPr>
            <p:cNvPr id="159" name="Google Shape;159;p16"/>
            <p:cNvSpPr txBox="1"/>
            <p:nvPr/>
          </p:nvSpPr>
          <p:spPr>
            <a:xfrm>
              <a:off x="3889784" y="1574025"/>
              <a:ext cx="624300" cy="241200"/>
            </a:xfrm>
            <a:prstGeom prst="rect">
              <a:avLst/>
            </a:prstGeom>
            <a:noFill/>
            <a:ln>
              <a:noFill/>
            </a:ln>
          </p:spPr>
          <p:txBody>
            <a:bodyPr anchorCtr="0" anchor="t" bIns="121900" lIns="121900" spcFirstLastPara="1" rIns="121900" wrap="square" tIns="121900">
              <a:noAutofit/>
            </a:bodyPr>
            <a:lstStyle/>
            <a:p>
              <a:pPr indent="0" lvl="0" marL="0" rtl="0" algn="r">
                <a:lnSpc>
                  <a:spcPct val="115000"/>
                </a:lnSpc>
                <a:spcBef>
                  <a:spcPts val="0"/>
                </a:spcBef>
                <a:spcAft>
                  <a:spcPts val="2100"/>
                </a:spcAft>
                <a:buNone/>
              </a:pPr>
              <a:r>
                <a:t/>
              </a:r>
              <a:endParaRPr sz="1100">
                <a:solidFill>
                  <a:srgbClr val="858585"/>
                </a:solidFill>
                <a:latin typeface="Roboto"/>
                <a:ea typeface="Roboto"/>
                <a:cs typeface="Roboto"/>
                <a:sym typeface="Roboto"/>
              </a:endParaRPr>
            </a:p>
          </p:txBody>
        </p:sp>
      </p:grpSp>
      <p:sp>
        <p:nvSpPr>
          <p:cNvPr id="160" name="Google Shape;160;p16"/>
          <p:cNvSpPr txBox="1"/>
          <p:nvPr/>
        </p:nvSpPr>
        <p:spPr>
          <a:xfrm>
            <a:off x="711550" y="1182250"/>
            <a:ext cx="10987800" cy="23667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0"/>
              </a:spcBef>
              <a:spcAft>
                <a:spcPts val="0"/>
              </a:spcAft>
              <a:buClr>
                <a:schemeClr val="dk1"/>
              </a:buClr>
              <a:buSzPts val="2100"/>
              <a:buFont typeface="Times New Roman"/>
              <a:buChar char="●"/>
            </a:pPr>
            <a:r>
              <a:rPr lang="en-IN" sz="2100">
                <a:solidFill>
                  <a:schemeClr val="dk1"/>
                </a:solidFill>
                <a:latin typeface="Times New Roman"/>
                <a:ea typeface="Times New Roman"/>
                <a:cs typeface="Times New Roman"/>
                <a:sym typeface="Times New Roman"/>
              </a:rPr>
              <a:t>The Simple and Small Library Management System Application is a critical requirement for managing library resources effectively.</a:t>
            </a:r>
            <a:endParaRPr sz="2100">
              <a:solidFill>
                <a:schemeClr val="dk1"/>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chemeClr val="dk1"/>
              </a:buClr>
              <a:buSzPts val="2100"/>
              <a:buFont typeface="Times New Roman"/>
              <a:buChar char="●"/>
            </a:pPr>
            <a:r>
              <a:rPr lang="en-IN" sz="2100">
                <a:solidFill>
                  <a:schemeClr val="dk1"/>
                </a:solidFill>
                <a:latin typeface="Times New Roman"/>
                <a:ea typeface="Times New Roman"/>
                <a:cs typeface="Times New Roman"/>
                <a:sym typeface="Times New Roman"/>
              </a:rPr>
              <a:t> Features and functionalities like User Management: The system should allow the librarian to manage user accounts, including registration, updating user information, and deleting user accounts. Also book Management , Book Search ,Book Borrowing , Book Return, Book Reservation, Book fine Management by user of library.</a:t>
            </a:r>
            <a:endParaRPr>
              <a:latin typeface="Calibri"/>
              <a:ea typeface="Calibri"/>
              <a:cs typeface="Calibri"/>
              <a:sym typeface="Calibri"/>
            </a:endParaRPr>
          </a:p>
        </p:txBody>
      </p:sp>
      <p:pic>
        <p:nvPicPr>
          <p:cNvPr id="161" name="Google Shape;161;p16"/>
          <p:cNvPicPr preferRelativeResize="0"/>
          <p:nvPr/>
        </p:nvPicPr>
        <p:blipFill rotWithShape="1">
          <a:blip r:embed="rId3">
            <a:alphaModFix/>
          </a:blip>
          <a:srcRect b="0" l="0" r="0" t="0"/>
          <a:stretch/>
        </p:blipFill>
        <p:spPr>
          <a:xfrm>
            <a:off x="217505" y="338023"/>
            <a:ext cx="1963464" cy="521544"/>
          </a:xfrm>
          <a:prstGeom prst="rect">
            <a:avLst/>
          </a:prstGeom>
          <a:noFill/>
          <a:ln>
            <a:noFill/>
          </a:ln>
        </p:spPr>
      </p:pic>
      <p:sp>
        <p:nvSpPr>
          <p:cNvPr id="162" name="Google Shape;162;p16"/>
          <p:cNvSpPr txBox="1"/>
          <p:nvPr/>
        </p:nvSpPr>
        <p:spPr>
          <a:xfrm>
            <a:off x="2499350" y="181650"/>
            <a:ext cx="9230100" cy="646500"/>
          </a:xfrm>
          <a:prstGeom prst="rect">
            <a:avLst/>
          </a:prstGeom>
          <a:solidFill>
            <a:srgbClr val="FF6709"/>
          </a:solid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IN" sz="2200">
                <a:solidFill>
                  <a:schemeClr val="lt1"/>
                </a:solidFill>
                <a:latin typeface="Times New Roman"/>
                <a:ea typeface="Times New Roman"/>
                <a:cs typeface="Times New Roman"/>
                <a:sym typeface="Times New Roman"/>
              </a:rPr>
              <a:t>Project Overview</a:t>
            </a:r>
            <a:endParaRPr sz="1200">
              <a:solidFill>
                <a:schemeClr val="lt1"/>
              </a:solidFill>
            </a:endParaRPr>
          </a:p>
          <a:p>
            <a:pPr indent="0" lvl="0" marL="0" marR="0" rtl="0" algn="l">
              <a:spcBef>
                <a:spcPts val="0"/>
              </a:spcBef>
              <a:spcAft>
                <a:spcPts val="0"/>
              </a:spcAft>
              <a:buNone/>
            </a:pPr>
            <a:r>
              <a:t/>
            </a:r>
            <a:endParaRPr>
              <a:solidFill>
                <a:schemeClr val="lt1"/>
              </a:solidFill>
            </a:endParaRPr>
          </a:p>
        </p:txBody>
      </p:sp>
      <p:grpSp>
        <p:nvGrpSpPr>
          <p:cNvPr id="163" name="Google Shape;163;p16"/>
          <p:cNvGrpSpPr/>
          <p:nvPr/>
        </p:nvGrpSpPr>
        <p:grpSpPr>
          <a:xfrm>
            <a:off x="217503" y="3750647"/>
            <a:ext cx="2141377" cy="3086856"/>
            <a:chOff x="6741789" y="1574025"/>
            <a:chExt cx="1606073" cy="2315200"/>
          </a:xfrm>
        </p:grpSpPr>
        <p:sp>
          <p:nvSpPr>
            <p:cNvPr id="164" name="Google Shape;164;p16"/>
            <p:cNvSpPr/>
            <p:nvPr/>
          </p:nvSpPr>
          <p:spPr>
            <a:xfrm flipH="1">
              <a:off x="6741789" y="2306625"/>
              <a:ext cx="1605900" cy="143400"/>
            </a:xfrm>
            <a:prstGeom prst="parallelogram">
              <a:avLst>
                <a:gd fmla="val 96952" name="adj"/>
              </a:avLst>
            </a:prstGeom>
            <a:solidFill>
              <a:srgbClr val="C2C2C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IN" sz="1900"/>
                <a:t>  </a:t>
              </a:r>
              <a:endParaRPr sz="1900"/>
            </a:p>
          </p:txBody>
        </p:sp>
        <p:sp>
          <p:nvSpPr>
            <p:cNvPr id="165" name="Google Shape;165;p16"/>
            <p:cNvSpPr/>
            <p:nvPr/>
          </p:nvSpPr>
          <p:spPr>
            <a:xfrm>
              <a:off x="6741962" y="2460450"/>
              <a:ext cx="1605900" cy="143400"/>
            </a:xfrm>
            <a:prstGeom prst="parallelogram">
              <a:avLst>
                <a:gd fmla="val 96952" name="adj"/>
              </a:avLst>
            </a:prstGeom>
            <a:solidFill>
              <a:srgbClr val="85858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 name="Google Shape;166;p16"/>
            <p:cNvSpPr txBox="1"/>
            <p:nvPr/>
          </p:nvSpPr>
          <p:spPr>
            <a:xfrm>
              <a:off x="6865690" y="2695024"/>
              <a:ext cx="1324200" cy="737400"/>
            </a:xfrm>
            <a:prstGeom prst="rect">
              <a:avLst/>
            </a:prstGeom>
            <a:noFill/>
            <a:ln>
              <a:noFill/>
            </a:ln>
          </p:spPr>
          <p:txBody>
            <a:bodyPr anchorCtr="0" anchor="b" bIns="121900" lIns="121900" spcFirstLastPara="1" rIns="121900" wrap="square" tIns="121900">
              <a:noAutofit/>
            </a:bodyPr>
            <a:lstStyle/>
            <a:p>
              <a:pPr indent="0" lvl="0" marL="457200" rtl="0" algn="l">
                <a:lnSpc>
                  <a:spcPct val="115000"/>
                </a:lnSpc>
                <a:spcBef>
                  <a:spcPts val="0"/>
                </a:spcBef>
                <a:spcAft>
                  <a:spcPts val="0"/>
                </a:spcAft>
                <a:buNone/>
              </a:pPr>
              <a:r>
                <a:rPr lang="en-IN" sz="2100">
                  <a:solidFill>
                    <a:schemeClr val="dk1"/>
                  </a:solidFill>
                  <a:latin typeface="Times New Roman"/>
                  <a:ea typeface="Times New Roman"/>
                  <a:cs typeface="Times New Roman"/>
                  <a:sym typeface="Times New Roman"/>
                </a:rPr>
                <a:t>Spring MVC</a:t>
              </a:r>
              <a:endParaRPr b="1" sz="1300">
                <a:solidFill>
                  <a:srgbClr val="858585"/>
                </a:solidFill>
                <a:latin typeface="Roboto"/>
                <a:ea typeface="Roboto"/>
                <a:cs typeface="Roboto"/>
                <a:sym typeface="Roboto"/>
              </a:endParaRPr>
            </a:p>
          </p:txBody>
        </p:sp>
        <p:sp>
          <p:nvSpPr>
            <p:cNvPr id="167" name="Google Shape;167;p16"/>
            <p:cNvSpPr txBox="1"/>
            <p:nvPr/>
          </p:nvSpPr>
          <p:spPr>
            <a:xfrm>
              <a:off x="6868139" y="3151825"/>
              <a:ext cx="1324200" cy="737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t/>
              </a:r>
              <a:endParaRPr sz="1100">
                <a:solidFill>
                  <a:srgbClr val="858585"/>
                </a:solidFill>
                <a:latin typeface="Roboto"/>
                <a:ea typeface="Roboto"/>
                <a:cs typeface="Roboto"/>
                <a:sym typeface="Roboto"/>
              </a:endParaRPr>
            </a:p>
          </p:txBody>
        </p:sp>
        <p:sp>
          <p:nvSpPr>
            <p:cNvPr id="168" name="Google Shape;168;p16"/>
            <p:cNvSpPr txBox="1"/>
            <p:nvPr/>
          </p:nvSpPr>
          <p:spPr>
            <a:xfrm>
              <a:off x="7035305" y="1574025"/>
              <a:ext cx="624300" cy="241200"/>
            </a:xfrm>
            <a:prstGeom prst="rect">
              <a:avLst/>
            </a:prstGeom>
            <a:noFill/>
            <a:ln>
              <a:noFill/>
            </a:ln>
          </p:spPr>
          <p:txBody>
            <a:bodyPr anchorCtr="0" anchor="t" bIns="121900" lIns="121900" spcFirstLastPara="1" rIns="121900" wrap="square" tIns="121900">
              <a:noAutofit/>
            </a:bodyPr>
            <a:lstStyle/>
            <a:p>
              <a:pPr indent="0" lvl="0" marL="0" rtl="0" algn="r">
                <a:lnSpc>
                  <a:spcPct val="115000"/>
                </a:lnSpc>
                <a:spcBef>
                  <a:spcPts val="0"/>
                </a:spcBef>
                <a:spcAft>
                  <a:spcPts val="2100"/>
                </a:spcAft>
                <a:buNone/>
              </a:pPr>
              <a:r>
                <a:t/>
              </a:r>
              <a:endParaRPr sz="1100">
                <a:solidFill>
                  <a:srgbClr val="858585"/>
                </a:solidFill>
                <a:latin typeface="Roboto"/>
                <a:ea typeface="Roboto"/>
                <a:cs typeface="Roboto"/>
                <a:sym typeface="Roboto"/>
              </a:endParaRPr>
            </a:p>
          </p:txBody>
        </p:sp>
      </p:grpSp>
      <p:pic>
        <p:nvPicPr>
          <p:cNvPr id="169" name="Google Shape;169;p16"/>
          <p:cNvPicPr preferRelativeResize="0"/>
          <p:nvPr/>
        </p:nvPicPr>
        <p:blipFill>
          <a:blip r:embed="rId4">
            <a:alphaModFix/>
          </a:blip>
          <a:stretch>
            <a:fillRect/>
          </a:stretch>
        </p:blipFill>
        <p:spPr>
          <a:xfrm>
            <a:off x="1475019" y="6039594"/>
            <a:ext cx="1652075" cy="797906"/>
          </a:xfrm>
          <a:prstGeom prst="rect">
            <a:avLst/>
          </a:prstGeom>
          <a:noFill/>
          <a:ln>
            <a:noFill/>
          </a:ln>
        </p:spPr>
      </p:pic>
      <p:pic>
        <p:nvPicPr>
          <p:cNvPr id="170" name="Google Shape;170;p16"/>
          <p:cNvPicPr preferRelativeResize="0"/>
          <p:nvPr/>
        </p:nvPicPr>
        <p:blipFill>
          <a:blip r:embed="rId5">
            <a:alphaModFix/>
          </a:blip>
          <a:stretch>
            <a:fillRect/>
          </a:stretch>
        </p:blipFill>
        <p:spPr>
          <a:xfrm>
            <a:off x="5024450" y="3702675"/>
            <a:ext cx="2143125" cy="797900"/>
          </a:xfrm>
          <a:prstGeom prst="rect">
            <a:avLst/>
          </a:prstGeom>
          <a:noFill/>
          <a:ln>
            <a:noFill/>
          </a:ln>
        </p:spPr>
      </p:pic>
      <p:pic>
        <p:nvPicPr>
          <p:cNvPr id="171" name="Google Shape;171;p16"/>
          <p:cNvPicPr preferRelativeResize="0"/>
          <p:nvPr/>
        </p:nvPicPr>
        <p:blipFill>
          <a:blip r:embed="rId6">
            <a:alphaModFix/>
          </a:blip>
          <a:stretch>
            <a:fillRect/>
          </a:stretch>
        </p:blipFill>
        <p:spPr>
          <a:xfrm>
            <a:off x="7465375" y="5798100"/>
            <a:ext cx="1652075" cy="1039400"/>
          </a:xfrm>
          <a:prstGeom prst="rect">
            <a:avLst/>
          </a:prstGeom>
          <a:noFill/>
          <a:ln>
            <a:noFill/>
          </a:ln>
        </p:spPr>
      </p:pic>
      <p:pic>
        <p:nvPicPr>
          <p:cNvPr id="172" name="Google Shape;172;p16"/>
          <p:cNvPicPr preferRelativeResize="0"/>
          <p:nvPr/>
        </p:nvPicPr>
        <p:blipFill>
          <a:blip r:embed="rId7">
            <a:alphaModFix/>
          </a:blip>
          <a:stretch>
            <a:fillRect/>
          </a:stretch>
        </p:blipFill>
        <p:spPr>
          <a:xfrm>
            <a:off x="10528050" y="3548950"/>
            <a:ext cx="1425150" cy="1039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17"/>
          <p:cNvPicPr preferRelativeResize="0"/>
          <p:nvPr/>
        </p:nvPicPr>
        <p:blipFill rotWithShape="1">
          <a:blip r:embed="rId3">
            <a:alphaModFix/>
          </a:blip>
          <a:srcRect b="0" l="0" r="0" t="0"/>
          <a:stretch/>
        </p:blipFill>
        <p:spPr>
          <a:xfrm flipH="1">
            <a:off x="0" y="90325"/>
            <a:ext cx="12192000" cy="6858000"/>
          </a:xfrm>
          <a:prstGeom prst="rect">
            <a:avLst/>
          </a:prstGeom>
          <a:noFill/>
          <a:ln>
            <a:noFill/>
          </a:ln>
        </p:spPr>
      </p:pic>
      <p:cxnSp>
        <p:nvCxnSpPr>
          <p:cNvPr id="178" name="Google Shape;178;p17"/>
          <p:cNvCxnSpPr/>
          <p:nvPr/>
        </p:nvCxnSpPr>
        <p:spPr>
          <a:xfrm>
            <a:off x="2404113" y="383848"/>
            <a:ext cx="0" cy="429893"/>
          </a:xfrm>
          <a:prstGeom prst="straightConnector1">
            <a:avLst/>
          </a:prstGeom>
          <a:noFill/>
          <a:ln cap="flat" cmpd="sng" w="12700">
            <a:solidFill>
              <a:srgbClr val="DD4F22"/>
            </a:solidFill>
            <a:prstDash val="solid"/>
            <a:miter lim="800000"/>
            <a:headEnd len="sm" w="sm" type="none"/>
            <a:tailEnd len="sm" w="sm" type="none"/>
          </a:ln>
        </p:spPr>
      </p:cxnSp>
      <p:pic>
        <p:nvPicPr>
          <p:cNvPr id="179" name="Google Shape;179;p17"/>
          <p:cNvPicPr preferRelativeResize="0"/>
          <p:nvPr/>
        </p:nvPicPr>
        <p:blipFill rotWithShape="1">
          <a:blip r:embed="rId4">
            <a:alphaModFix/>
          </a:blip>
          <a:srcRect b="0" l="0" r="0" t="0"/>
          <a:stretch/>
        </p:blipFill>
        <p:spPr>
          <a:xfrm>
            <a:off x="217505" y="338023"/>
            <a:ext cx="1963465" cy="521544"/>
          </a:xfrm>
          <a:prstGeom prst="rect">
            <a:avLst/>
          </a:prstGeom>
          <a:noFill/>
          <a:ln>
            <a:noFill/>
          </a:ln>
        </p:spPr>
      </p:pic>
      <p:sp>
        <p:nvSpPr>
          <p:cNvPr id="180" name="Google Shape;180;p17"/>
          <p:cNvSpPr txBox="1"/>
          <p:nvPr/>
        </p:nvSpPr>
        <p:spPr>
          <a:xfrm>
            <a:off x="2499350" y="383851"/>
            <a:ext cx="8818800" cy="461700"/>
          </a:xfrm>
          <a:prstGeom prst="rect">
            <a:avLst/>
          </a:prstGeom>
          <a:solidFill>
            <a:srgbClr val="FF6709"/>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lt1"/>
                </a:solidFill>
                <a:latin typeface="Times New Roman"/>
                <a:ea typeface="Times New Roman"/>
                <a:cs typeface="Times New Roman"/>
                <a:sym typeface="Times New Roman"/>
              </a:rPr>
              <a:t>Architecture Design</a:t>
            </a:r>
            <a:endParaRPr sz="1400">
              <a:solidFill>
                <a:schemeClr val="lt1"/>
              </a:solidFill>
              <a:latin typeface="Arial"/>
              <a:ea typeface="Arial"/>
              <a:cs typeface="Arial"/>
              <a:sym typeface="Arial"/>
            </a:endParaRPr>
          </a:p>
        </p:txBody>
      </p:sp>
      <p:sp>
        <p:nvSpPr>
          <p:cNvPr id="181" name="Google Shape;181;p17"/>
          <p:cNvSpPr txBox="1"/>
          <p:nvPr/>
        </p:nvSpPr>
        <p:spPr>
          <a:xfrm>
            <a:off x="0" y="1010425"/>
            <a:ext cx="11647200" cy="5414100"/>
          </a:xfrm>
          <a:prstGeom prst="rect">
            <a:avLst/>
          </a:prstGeom>
          <a:noFill/>
          <a:ln>
            <a:noFill/>
          </a:ln>
        </p:spPr>
        <p:txBody>
          <a:bodyPr anchorCtr="0" anchor="t" bIns="45700" lIns="91425" spcFirstLastPara="1" rIns="91425" wrap="square" tIns="45700">
            <a:spAutoFit/>
          </a:bodyPr>
          <a:lstStyle/>
          <a:p>
            <a:pPr indent="-361950" lvl="0" marL="457200" marR="0" rtl="0" algn="just">
              <a:lnSpc>
                <a:spcPct val="115000"/>
              </a:lnSpc>
              <a:spcBef>
                <a:spcPts val="0"/>
              </a:spcBef>
              <a:spcAft>
                <a:spcPts val="0"/>
              </a:spcAft>
              <a:buClr>
                <a:schemeClr val="dk1"/>
              </a:buClr>
              <a:buSzPts val="2100"/>
              <a:buFont typeface="Times New Roman"/>
              <a:buChar char="●"/>
            </a:pPr>
            <a:r>
              <a:rPr lang="en-IN" sz="2100">
                <a:solidFill>
                  <a:schemeClr val="dk1"/>
                </a:solidFill>
                <a:latin typeface="Times New Roman"/>
                <a:ea typeface="Times New Roman"/>
                <a:cs typeface="Times New Roman"/>
                <a:sym typeface="Times New Roman"/>
              </a:rPr>
              <a:t>Front-end: </a:t>
            </a:r>
            <a:endParaRPr sz="2100">
              <a:solidFill>
                <a:schemeClr val="dk1"/>
              </a:solidFill>
              <a:latin typeface="Times New Roman"/>
              <a:ea typeface="Times New Roman"/>
              <a:cs typeface="Times New Roman"/>
              <a:sym typeface="Times New Roman"/>
            </a:endParaRPr>
          </a:p>
          <a:p>
            <a:pPr indent="0" lvl="0" marL="914400" marR="0" rtl="0" algn="just">
              <a:lnSpc>
                <a:spcPct val="115000"/>
              </a:lnSpc>
              <a:spcBef>
                <a:spcPts val="0"/>
              </a:spcBef>
              <a:spcAft>
                <a:spcPts val="0"/>
              </a:spcAft>
              <a:buNone/>
            </a:pPr>
            <a:r>
              <a:rPr lang="en-IN" sz="2100">
                <a:solidFill>
                  <a:schemeClr val="dk1"/>
                </a:solidFill>
                <a:latin typeface="Times New Roman"/>
                <a:ea typeface="Times New Roman"/>
                <a:cs typeface="Times New Roman"/>
                <a:sym typeface="Times New Roman"/>
              </a:rPr>
              <a:t> Thymeleaf: Thymeleaf is used as the templating engine for server-side rendering of web pages. </a:t>
            </a:r>
            <a:endParaRPr sz="2100">
              <a:solidFill>
                <a:schemeClr val="dk1"/>
              </a:solidFill>
              <a:latin typeface="Times New Roman"/>
              <a:ea typeface="Times New Roman"/>
              <a:cs typeface="Times New Roman"/>
              <a:sym typeface="Times New Roman"/>
            </a:endParaRPr>
          </a:p>
          <a:p>
            <a:pPr indent="0" lvl="0" marL="914400" marR="0" rtl="0" algn="just">
              <a:lnSpc>
                <a:spcPct val="115000"/>
              </a:lnSpc>
              <a:spcBef>
                <a:spcPts val="0"/>
              </a:spcBef>
              <a:spcAft>
                <a:spcPts val="0"/>
              </a:spcAft>
              <a:buNone/>
            </a:pPr>
            <a:r>
              <a:rPr lang="en-IN" sz="2100">
                <a:solidFill>
                  <a:schemeClr val="dk1"/>
                </a:solidFill>
                <a:latin typeface="Times New Roman"/>
                <a:ea typeface="Times New Roman"/>
                <a:cs typeface="Times New Roman"/>
                <a:sym typeface="Times New Roman"/>
              </a:rPr>
              <a:t>It allows developers to create dynamic HTML views using Thymeleaf templates, which can be populated with data from the back-end.</a:t>
            </a:r>
            <a:endParaRPr sz="2100">
              <a:solidFill>
                <a:schemeClr val="dk1"/>
              </a:solidFill>
              <a:latin typeface="Times New Roman"/>
              <a:ea typeface="Times New Roman"/>
              <a:cs typeface="Times New Roman"/>
              <a:sym typeface="Times New Roman"/>
            </a:endParaRPr>
          </a:p>
          <a:p>
            <a:pPr indent="-361950" lvl="0" marL="457200" marR="0" rtl="0" algn="just">
              <a:lnSpc>
                <a:spcPct val="115000"/>
              </a:lnSpc>
              <a:spcBef>
                <a:spcPts val="0"/>
              </a:spcBef>
              <a:spcAft>
                <a:spcPts val="0"/>
              </a:spcAft>
              <a:buClr>
                <a:schemeClr val="dk1"/>
              </a:buClr>
              <a:buSzPts val="2100"/>
              <a:buFont typeface="Times New Roman"/>
              <a:buChar char="●"/>
            </a:pPr>
            <a:r>
              <a:rPr lang="en-IN" sz="2100">
                <a:solidFill>
                  <a:schemeClr val="dk1"/>
                </a:solidFill>
                <a:latin typeface="Times New Roman"/>
                <a:ea typeface="Times New Roman"/>
                <a:cs typeface="Times New Roman"/>
                <a:sym typeface="Times New Roman"/>
              </a:rPr>
              <a:t>Back-end:</a:t>
            </a:r>
            <a:endParaRPr sz="2100">
              <a:solidFill>
                <a:schemeClr val="dk1"/>
              </a:solidFill>
              <a:latin typeface="Times New Roman"/>
              <a:ea typeface="Times New Roman"/>
              <a:cs typeface="Times New Roman"/>
              <a:sym typeface="Times New Roman"/>
            </a:endParaRPr>
          </a:p>
          <a:p>
            <a:pPr indent="0" lvl="0" marL="457200" marR="0" rtl="0" algn="just">
              <a:lnSpc>
                <a:spcPct val="115000"/>
              </a:lnSpc>
              <a:spcBef>
                <a:spcPts val="0"/>
              </a:spcBef>
              <a:spcAft>
                <a:spcPts val="0"/>
              </a:spcAft>
              <a:buNone/>
            </a:pPr>
            <a:r>
              <a:rPr lang="en-IN" sz="2100">
                <a:solidFill>
                  <a:schemeClr val="dk1"/>
                </a:solidFill>
                <a:latin typeface="Times New Roman"/>
                <a:ea typeface="Times New Roman"/>
                <a:cs typeface="Times New Roman"/>
                <a:sym typeface="Times New Roman"/>
              </a:rPr>
              <a:t>Spring MVC -Model-View-</a:t>
            </a:r>
            <a:r>
              <a:rPr lang="en-IN" sz="2100">
                <a:solidFill>
                  <a:schemeClr val="dk1"/>
                </a:solidFill>
                <a:latin typeface="Times New Roman"/>
                <a:ea typeface="Times New Roman"/>
                <a:cs typeface="Times New Roman"/>
                <a:sym typeface="Times New Roman"/>
              </a:rPr>
              <a:t>Controller it </a:t>
            </a:r>
            <a:r>
              <a:rPr lang="en-IN" sz="2100">
                <a:solidFill>
                  <a:schemeClr val="dk1"/>
                </a:solidFill>
                <a:latin typeface="Times New Roman"/>
                <a:ea typeface="Times New Roman"/>
                <a:cs typeface="Times New Roman"/>
                <a:sym typeface="Times New Roman"/>
              </a:rPr>
              <a:t>provides the foundation for the back-end of the library management system. It handles HTTP requests, routes them to the appropriate controllers, and processes the logic for various operations.</a:t>
            </a:r>
            <a:endParaRPr sz="21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lang="en-IN" sz="2100">
                <a:solidFill>
                  <a:schemeClr val="dk1"/>
                </a:solidFill>
                <a:latin typeface="Times New Roman"/>
                <a:ea typeface="Times New Roman"/>
                <a:cs typeface="Times New Roman"/>
                <a:sym typeface="Times New Roman"/>
              </a:rPr>
              <a:t>       Spring Security: Spring Security is used for authentication </a:t>
            </a:r>
            <a:endParaRPr sz="21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lang="en-IN" sz="2100">
                <a:solidFill>
                  <a:schemeClr val="dk1"/>
                </a:solidFill>
                <a:latin typeface="Times New Roman"/>
                <a:ea typeface="Times New Roman"/>
                <a:cs typeface="Times New Roman"/>
                <a:sym typeface="Times New Roman"/>
              </a:rPr>
              <a:t>        \and authorization.</a:t>
            </a:r>
            <a:endParaRPr sz="2100">
              <a:solidFill>
                <a:schemeClr val="dk1"/>
              </a:solidFill>
              <a:latin typeface="Times New Roman"/>
              <a:ea typeface="Times New Roman"/>
              <a:cs typeface="Times New Roman"/>
              <a:sym typeface="Times New Roman"/>
            </a:endParaRPr>
          </a:p>
          <a:p>
            <a:pPr indent="0" lvl="0" marL="457200" marR="0" rtl="0" algn="just">
              <a:lnSpc>
                <a:spcPct val="115000"/>
              </a:lnSpc>
              <a:spcBef>
                <a:spcPts val="0"/>
              </a:spcBef>
              <a:spcAft>
                <a:spcPts val="0"/>
              </a:spcAft>
              <a:buNone/>
            </a:pPr>
            <a:r>
              <a:t/>
            </a:r>
            <a:endParaRPr sz="19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SzPts val="1100"/>
              <a:buNone/>
            </a:pPr>
            <a:r>
              <a:rPr lang="en-IN" sz="20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SzPts val="1100"/>
              <a:buNone/>
            </a:pPr>
            <a:r>
              <a:rPr lang="en-IN"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chemeClr val="dk1"/>
              </a:buClr>
              <a:buSzPts val="1100"/>
              <a:buFont typeface="Arial"/>
              <a:buNone/>
            </a:pPr>
            <a:r>
              <a:t/>
            </a:r>
            <a:endParaRPr sz="18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182" name="Google Shape;182;p17"/>
          <p:cNvPicPr preferRelativeResize="0"/>
          <p:nvPr/>
        </p:nvPicPr>
        <p:blipFill>
          <a:blip r:embed="rId5">
            <a:alphaModFix/>
          </a:blip>
          <a:stretch>
            <a:fillRect/>
          </a:stretch>
        </p:blipFill>
        <p:spPr>
          <a:xfrm>
            <a:off x="6717425" y="4030125"/>
            <a:ext cx="5474576" cy="2827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8"/>
          <p:cNvSpPr txBox="1"/>
          <p:nvPr>
            <p:ph type="title"/>
          </p:nvPr>
        </p:nvSpPr>
        <p:spPr>
          <a:xfrm>
            <a:off x="136450" y="100100"/>
            <a:ext cx="10515600" cy="6642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a:p>
        </p:txBody>
      </p:sp>
      <p:sp>
        <p:nvSpPr>
          <p:cNvPr id="188" name="Google Shape;188;p1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grpSp>
        <p:nvGrpSpPr>
          <p:cNvPr id="189" name="Google Shape;189;p18"/>
          <p:cNvGrpSpPr/>
          <p:nvPr/>
        </p:nvGrpSpPr>
        <p:grpSpPr>
          <a:xfrm>
            <a:off x="2028305" y="4490138"/>
            <a:ext cx="7943768" cy="1073229"/>
            <a:chOff x="1593000" y="2322568"/>
            <a:chExt cx="5957975" cy="643500"/>
          </a:xfrm>
        </p:grpSpPr>
        <p:sp>
          <p:nvSpPr>
            <p:cNvPr id="190" name="Google Shape;190;p18"/>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 name="Google Shape;191;p18"/>
            <p:cNvSpPr/>
            <p:nvPr/>
          </p:nvSpPr>
          <p:spPr>
            <a:xfrm flipH="1">
              <a:off x="2283025" y="2322575"/>
              <a:ext cx="1844400" cy="642600"/>
            </a:xfrm>
            <a:prstGeom prst="rect">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 name="Google Shape;192;p18"/>
            <p:cNvSpPr/>
            <p:nvPr/>
          </p:nvSpPr>
          <p:spPr>
            <a:xfrm rot="-5400000">
              <a:off x="3501574" y="1934671"/>
              <a:ext cx="643356" cy="1419149"/>
            </a:xfrm>
            <a:prstGeom prst="flowChartOffpageConnector">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 name="Google Shape;193;p18"/>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IN" sz="1300">
                  <a:solidFill>
                    <a:srgbClr val="FFFFFF"/>
                  </a:solidFill>
                  <a:latin typeface="Roboto"/>
                  <a:ea typeface="Roboto"/>
                  <a:cs typeface="Roboto"/>
                  <a:sym typeface="Roboto"/>
                </a:rPr>
                <a:t>    MYSQL</a:t>
              </a:r>
              <a:endParaRPr sz="1300">
                <a:solidFill>
                  <a:srgbClr val="FFFFFF"/>
                </a:solidFill>
                <a:latin typeface="Roboto"/>
                <a:ea typeface="Roboto"/>
                <a:cs typeface="Roboto"/>
                <a:sym typeface="Roboto"/>
              </a:endParaRPr>
            </a:p>
          </p:txBody>
        </p:sp>
        <p:sp>
          <p:nvSpPr>
            <p:cNvPr id="194" name="Google Shape;194;p18"/>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 name="Google Shape;195;p18"/>
            <p:cNvSpPr/>
            <p:nvPr/>
          </p:nvSpPr>
          <p:spPr>
            <a:xfrm>
              <a:off x="1593000" y="2322575"/>
              <a:ext cx="690000" cy="642600"/>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3500">
                  <a:solidFill>
                    <a:srgbClr val="FFFFFF"/>
                  </a:solidFill>
                  <a:latin typeface="Roboto Thin"/>
                  <a:ea typeface="Roboto Thin"/>
                  <a:cs typeface="Roboto Thin"/>
                  <a:sym typeface="Roboto Thin"/>
                </a:rPr>
                <a:t>03</a:t>
              </a:r>
              <a:endParaRPr sz="3500">
                <a:solidFill>
                  <a:srgbClr val="FFFFFF"/>
                </a:solidFill>
                <a:latin typeface="Roboto Thin"/>
                <a:ea typeface="Roboto Thin"/>
                <a:cs typeface="Roboto Thin"/>
                <a:sym typeface="Roboto Thin"/>
              </a:endParaRPr>
            </a:p>
          </p:txBody>
        </p:sp>
        <p:sp>
          <p:nvSpPr>
            <p:cNvPr id="196" name="Google Shape;196;p18"/>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11150" lvl="0" marL="457200" rtl="0" algn="l">
                <a:lnSpc>
                  <a:spcPct val="115000"/>
                </a:lnSpc>
                <a:spcBef>
                  <a:spcPts val="0"/>
                </a:spcBef>
                <a:spcAft>
                  <a:spcPts val="0"/>
                </a:spcAft>
                <a:buClr>
                  <a:schemeClr val="dk1"/>
                </a:buClr>
                <a:buSzPts val="1300"/>
                <a:buFont typeface="Times New Roman"/>
                <a:buChar char="●"/>
              </a:pPr>
              <a:r>
                <a:rPr lang="en-IN" sz="1300">
                  <a:solidFill>
                    <a:schemeClr val="dk1"/>
                  </a:solidFill>
                  <a:latin typeface="Times New Roman"/>
                  <a:ea typeface="Times New Roman"/>
                  <a:cs typeface="Times New Roman"/>
                  <a:sym typeface="Times New Roman"/>
                </a:rPr>
                <a:t>MySQL is used as the underlying database management system for storing and managing library-related data</a:t>
              </a:r>
              <a:endParaRPr sz="500">
                <a:solidFill>
                  <a:srgbClr val="A72A1E"/>
                </a:solidFill>
                <a:latin typeface="Roboto"/>
                <a:ea typeface="Roboto"/>
                <a:cs typeface="Roboto"/>
                <a:sym typeface="Roboto"/>
              </a:endParaRPr>
            </a:p>
          </p:txBody>
        </p:sp>
      </p:grpSp>
      <p:grpSp>
        <p:nvGrpSpPr>
          <p:cNvPr id="197" name="Google Shape;197;p18"/>
          <p:cNvGrpSpPr/>
          <p:nvPr/>
        </p:nvGrpSpPr>
        <p:grpSpPr>
          <a:xfrm>
            <a:off x="2028283" y="3223742"/>
            <a:ext cx="9395103" cy="1206434"/>
            <a:chOff x="1593000" y="2322568"/>
            <a:chExt cx="6556247" cy="643500"/>
          </a:xfrm>
        </p:grpSpPr>
        <p:sp>
          <p:nvSpPr>
            <p:cNvPr id="198" name="Google Shape;198;p18"/>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 name="Google Shape;199;p18"/>
            <p:cNvSpPr/>
            <p:nvPr/>
          </p:nvSpPr>
          <p:spPr>
            <a:xfrm flipH="1">
              <a:off x="2283025" y="2322575"/>
              <a:ext cx="1844400" cy="642600"/>
            </a:xfrm>
            <a:prstGeom prst="rect">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 name="Google Shape;200;p18"/>
            <p:cNvSpPr/>
            <p:nvPr/>
          </p:nvSpPr>
          <p:spPr>
            <a:xfrm rot="-5400000">
              <a:off x="3501574" y="1934671"/>
              <a:ext cx="643356" cy="1419149"/>
            </a:xfrm>
            <a:prstGeom prst="flowChartOffpageConnector">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 name="Google Shape;201;p18"/>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IN" sz="1300">
                  <a:solidFill>
                    <a:srgbClr val="FFFFFF"/>
                  </a:solidFill>
                  <a:latin typeface="Roboto"/>
                  <a:ea typeface="Roboto"/>
                  <a:cs typeface="Roboto"/>
                  <a:sym typeface="Roboto"/>
                </a:rPr>
                <a:t>   JAVA PERSISTENCE API</a:t>
              </a:r>
              <a:endParaRPr sz="1300">
                <a:solidFill>
                  <a:srgbClr val="FFFFFF"/>
                </a:solidFill>
                <a:latin typeface="Roboto"/>
                <a:ea typeface="Roboto"/>
                <a:cs typeface="Roboto"/>
                <a:sym typeface="Roboto"/>
              </a:endParaRPr>
            </a:p>
          </p:txBody>
        </p:sp>
        <p:sp>
          <p:nvSpPr>
            <p:cNvPr id="202" name="Google Shape;202;p18"/>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 name="Google Shape;203;p18"/>
            <p:cNvSpPr/>
            <p:nvPr/>
          </p:nvSpPr>
          <p:spPr>
            <a:xfrm>
              <a:off x="1593000" y="2322575"/>
              <a:ext cx="690000" cy="642600"/>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3500">
                  <a:solidFill>
                    <a:srgbClr val="FFFFFF"/>
                  </a:solidFill>
                  <a:latin typeface="Roboto Thin"/>
                  <a:ea typeface="Roboto Thin"/>
                  <a:cs typeface="Roboto Thin"/>
                  <a:sym typeface="Roboto Thin"/>
                </a:rPr>
                <a:t>02</a:t>
              </a:r>
              <a:endParaRPr sz="3500">
                <a:solidFill>
                  <a:srgbClr val="FFFFFF"/>
                </a:solidFill>
                <a:latin typeface="Roboto Thin"/>
                <a:ea typeface="Roboto Thin"/>
                <a:cs typeface="Roboto Thin"/>
                <a:sym typeface="Roboto Thin"/>
              </a:endParaRPr>
            </a:p>
          </p:txBody>
        </p:sp>
        <p:sp>
          <p:nvSpPr>
            <p:cNvPr id="204" name="Google Shape;204;p18"/>
            <p:cNvSpPr/>
            <p:nvPr/>
          </p:nvSpPr>
          <p:spPr>
            <a:xfrm>
              <a:off x="4387847" y="2323753"/>
              <a:ext cx="3761400" cy="642300"/>
            </a:xfrm>
            <a:prstGeom prst="rect">
              <a:avLst/>
            </a:prstGeom>
            <a:noFill/>
            <a:ln>
              <a:noFill/>
            </a:ln>
          </p:spPr>
          <p:txBody>
            <a:bodyPr anchorCtr="0" anchor="ctr" bIns="121900" lIns="121900" spcFirstLastPara="1" rIns="121900" wrap="square" tIns="121900">
              <a:noAutofit/>
            </a:bodyPr>
            <a:lstStyle/>
            <a:p>
              <a:pPr indent="-317500" lvl="0" marL="457200" rtl="0" algn="l">
                <a:lnSpc>
                  <a:spcPct val="115000"/>
                </a:lnSpc>
                <a:spcBef>
                  <a:spcPts val="0"/>
                </a:spcBef>
                <a:spcAft>
                  <a:spcPts val="0"/>
                </a:spcAft>
                <a:buSzPts val="1400"/>
                <a:buChar char="●"/>
              </a:pPr>
              <a:r>
                <a:rPr lang="en-IN">
                  <a:solidFill>
                    <a:schemeClr val="dk1"/>
                  </a:solidFill>
                  <a:latin typeface="Times New Roman"/>
                  <a:ea typeface="Times New Roman"/>
                  <a:cs typeface="Times New Roman"/>
                  <a:sym typeface="Times New Roman"/>
                </a:rPr>
                <a:t>  </a:t>
              </a:r>
              <a:r>
                <a:rPr lang="en-IN">
                  <a:solidFill>
                    <a:schemeClr val="dk1"/>
                  </a:solidFill>
                  <a:latin typeface="Times New Roman"/>
                  <a:ea typeface="Times New Roman"/>
                  <a:cs typeface="Times New Roman"/>
                  <a:sym typeface="Times New Roman"/>
                </a:rPr>
                <a:t> </a:t>
              </a:r>
              <a:r>
                <a:rPr lang="en-IN">
                  <a:solidFill>
                    <a:schemeClr val="dk1"/>
                  </a:solidFill>
                  <a:latin typeface="Times New Roman"/>
                  <a:ea typeface="Times New Roman"/>
                  <a:cs typeface="Times New Roman"/>
                  <a:sym typeface="Times New Roman"/>
                </a:rPr>
                <a:t>(Java Persistence API) provides an object-relational         mapping framework</a:t>
              </a:r>
              <a:r>
                <a:rPr lang="en-IN" sz="600">
                  <a:solidFill>
                    <a:srgbClr val="A72A1E"/>
                  </a:solidFill>
                  <a:latin typeface="Roboto"/>
                  <a:ea typeface="Roboto"/>
                  <a:cs typeface="Roboto"/>
                  <a:sym typeface="Roboto"/>
                </a:rPr>
                <a:t> </a:t>
              </a:r>
              <a:endParaRPr sz="600">
                <a:solidFill>
                  <a:srgbClr val="A72A1E"/>
                </a:solidFill>
                <a:latin typeface="Roboto"/>
                <a:ea typeface="Roboto"/>
                <a:cs typeface="Roboto"/>
                <a:sym typeface="Roboto"/>
              </a:endParaRPr>
            </a:p>
            <a:p>
              <a:pPr indent="-323850" lvl="0" marL="457200" rtl="0" algn="l">
                <a:lnSpc>
                  <a:spcPct val="115000"/>
                </a:lnSpc>
                <a:spcBef>
                  <a:spcPts val="0"/>
                </a:spcBef>
                <a:spcAft>
                  <a:spcPts val="0"/>
                </a:spcAft>
                <a:buClr>
                  <a:schemeClr val="dk1"/>
                </a:buClr>
                <a:buSzPts val="1500"/>
                <a:buFont typeface="Times New Roman"/>
                <a:buChar char="●"/>
              </a:pPr>
              <a:r>
                <a:rPr lang="en-IN" sz="1300">
                  <a:solidFill>
                    <a:schemeClr val="dk1"/>
                  </a:solidFill>
                  <a:latin typeface="Times New Roman"/>
                  <a:ea typeface="Times New Roman"/>
                  <a:cs typeface="Times New Roman"/>
                  <a:sym typeface="Times New Roman"/>
                </a:rPr>
                <a:t>It enables developers to map Java  objects to database entities and perform CRUD Operation</a:t>
              </a:r>
              <a:endParaRPr sz="600">
                <a:solidFill>
                  <a:srgbClr val="A72A1E"/>
                </a:solidFill>
                <a:latin typeface="Roboto"/>
                <a:ea typeface="Roboto"/>
                <a:cs typeface="Roboto"/>
                <a:sym typeface="Roboto"/>
              </a:endParaRPr>
            </a:p>
            <a:p>
              <a:pPr indent="0" lvl="0" marL="609600" rtl="0" algn="l">
                <a:lnSpc>
                  <a:spcPct val="115000"/>
                </a:lnSpc>
                <a:spcBef>
                  <a:spcPts val="0"/>
                </a:spcBef>
                <a:spcAft>
                  <a:spcPts val="0"/>
                </a:spcAft>
                <a:buNone/>
              </a:pPr>
              <a:r>
                <a:t/>
              </a:r>
              <a:endParaRPr sz="600">
                <a:solidFill>
                  <a:srgbClr val="A72A1E"/>
                </a:solidFill>
                <a:latin typeface="Roboto"/>
                <a:ea typeface="Roboto"/>
                <a:cs typeface="Roboto"/>
                <a:sym typeface="Roboto"/>
              </a:endParaRPr>
            </a:p>
          </p:txBody>
        </p:sp>
      </p:grpSp>
      <p:grpSp>
        <p:nvGrpSpPr>
          <p:cNvPr id="205" name="Google Shape;205;p18"/>
          <p:cNvGrpSpPr/>
          <p:nvPr/>
        </p:nvGrpSpPr>
        <p:grpSpPr>
          <a:xfrm>
            <a:off x="2028289" y="2090610"/>
            <a:ext cx="8741482" cy="1073246"/>
            <a:chOff x="1593000" y="2322558"/>
            <a:chExt cx="6364847" cy="643510"/>
          </a:xfrm>
        </p:grpSpPr>
        <p:sp>
          <p:nvSpPr>
            <p:cNvPr id="206" name="Google Shape;206;p18"/>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 name="Google Shape;207;p18"/>
            <p:cNvSpPr/>
            <p:nvPr/>
          </p:nvSpPr>
          <p:spPr>
            <a:xfrm flipH="1">
              <a:off x="2283025" y="2322575"/>
              <a:ext cx="1844400" cy="642600"/>
            </a:xfrm>
            <a:prstGeom prst="rect">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 name="Google Shape;208;p18"/>
            <p:cNvSpPr/>
            <p:nvPr/>
          </p:nvSpPr>
          <p:spPr>
            <a:xfrm rot="-5400000">
              <a:off x="3501574" y="1934671"/>
              <a:ext cx="643356" cy="1419149"/>
            </a:xfrm>
            <a:prstGeom prst="flowChartOffpageConnector">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 name="Google Shape;209;p18"/>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IN" sz="1300">
                  <a:solidFill>
                    <a:srgbClr val="FFFFFF"/>
                  </a:solidFill>
                  <a:latin typeface="Roboto Medium"/>
                  <a:ea typeface="Roboto Medium"/>
                  <a:cs typeface="Roboto Medium"/>
                  <a:sym typeface="Roboto Medium"/>
                </a:rPr>
                <a:t>JDBC API</a:t>
              </a:r>
              <a:endParaRPr sz="1300">
                <a:solidFill>
                  <a:srgbClr val="FFFFFF"/>
                </a:solidFill>
                <a:latin typeface="Roboto"/>
                <a:ea typeface="Roboto"/>
                <a:cs typeface="Roboto"/>
                <a:sym typeface="Roboto"/>
              </a:endParaRPr>
            </a:p>
          </p:txBody>
        </p:sp>
        <p:sp>
          <p:nvSpPr>
            <p:cNvPr id="210" name="Google Shape;210;p18"/>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p18"/>
            <p:cNvSpPr/>
            <p:nvPr/>
          </p:nvSpPr>
          <p:spPr>
            <a:xfrm>
              <a:off x="1593000" y="2322575"/>
              <a:ext cx="690000" cy="642600"/>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3500">
                  <a:solidFill>
                    <a:srgbClr val="FFFFFF"/>
                  </a:solidFill>
                  <a:latin typeface="Roboto Thin"/>
                  <a:ea typeface="Roboto Thin"/>
                  <a:cs typeface="Roboto Thin"/>
                  <a:sym typeface="Roboto Thin"/>
                </a:rPr>
                <a:t>01</a:t>
              </a:r>
              <a:endParaRPr sz="3500">
                <a:solidFill>
                  <a:srgbClr val="FFFFFF"/>
                </a:solidFill>
                <a:latin typeface="Roboto Thin"/>
                <a:ea typeface="Roboto Thin"/>
                <a:cs typeface="Roboto Thin"/>
                <a:sym typeface="Roboto Thin"/>
              </a:endParaRPr>
            </a:p>
          </p:txBody>
        </p:sp>
        <p:sp>
          <p:nvSpPr>
            <p:cNvPr id="212" name="Google Shape;212;p18"/>
            <p:cNvSpPr/>
            <p:nvPr/>
          </p:nvSpPr>
          <p:spPr>
            <a:xfrm>
              <a:off x="4387847" y="2322558"/>
              <a:ext cx="3570000" cy="643500"/>
            </a:xfrm>
            <a:prstGeom prst="rect">
              <a:avLst/>
            </a:prstGeom>
            <a:noFill/>
            <a:ln>
              <a:noFill/>
            </a:ln>
          </p:spPr>
          <p:txBody>
            <a:bodyPr anchorCtr="0" anchor="ctr" bIns="121900" lIns="121900" spcFirstLastPara="1" rIns="121900" wrap="square" tIns="121900">
              <a:noAutofit/>
            </a:bodyPr>
            <a:lstStyle/>
            <a:p>
              <a:pPr indent="0" lvl="0" marL="609600" rtl="0" algn="l">
                <a:lnSpc>
                  <a:spcPct val="115000"/>
                </a:lnSpc>
                <a:spcBef>
                  <a:spcPts val="0"/>
                </a:spcBef>
                <a:spcAft>
                  <a:spcPts val="0"/>
                </a:spcAft>
                <a:buNone/>
              </a:pPr>
              <a:r>
                <a:rPr lang="en-IN" sz="1500">
                  <a:solidFill>
                    <a:schemeClr val="dk1"/>
                  </a:solidFill>
                  <a:latin typeface="Times New Roman"/>
                  <a:ea typeface="Times New Roman"/>
                  <a:cs typeface="Times New Roman"/>
                  <a:sym typeface="Times New Roman"/>
                </a:rPr>
                <a:t> </a:t>
              </a:r>
              <a:endParaRPr sz="1500">
                <a:solidFill>
                  <a:schemeClr val="dk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dk1"/>
                </a:buClr>
                <a:buSzPts val="1500"/>
                <a:buFont typeface="Times New Roman"/>
                <a:buChar char="●"/>
              </a:pPr>
              <a:r>
                <a:rPr lang="en-IN" sz="1500">
                  <a:solidFill>
                    <a:schemeClr val="dk1"/>
                  </a:solidFill>
                  <a:latin typeface="Times New Roman"/>
                  <a:ea typeface="Times New Roman"/>
                  <a:cs typeface="Times New Roman"/>
                  <a:sym typeface="Times New Roman"/>
                </a:rPr>
                <a:t>Used for database connectivity.</a:t>
              </a:r>
              <a:endParaRPr sz="1500">
                <a:solidFill>
                  <a:schemeClr val="dk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dk1"/>
                </a:buClr>
                <a:buSzPts val="1500"/>
                <a:buFont typeface="Times New Roman"/>
                <a:buChar char="●"/>
              </a:pPr>
              <a:r>
                <a:rPr lang="en-IN" sz="1500">
                  <a:solidFill>
                    <a:schemeClr val="dk1"/>
                  </a:solidFill>
                  <a:latin typeface="Times New Roman"/>
                  <a:ea typeface="Times New Roman"/>
                  <a:cs typeface="Times New Roman"/>
                  <a:sym typeface="Times New Roman"/>
                </a:rPr>
                <a:t>It provides a set of interfaces and classes to</a:t>
              </a:r>
              <a:endParaRPr sz="15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IN" sz="1500">
                  <a:solidFill>
                    <a:schemeClr val="dk1"/>
                  </a:solidFill>
                  <a:latin typeface="Times New Roman"/>
                  <a:ea typeface="Times New Roman"/>
                  <a:cs typeface="Times New Roman"/>
                  <a:sym typeface="Times New Roman"/>
                </a:rPr>
                <a:t>          establish connections with the  MySQL</a:t>
              </a:r>
              <a:endParaRPr sz="15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IN" sz="1500">
                  <a:solidFill>
                    <a:schemeClr val="dk1"/>
                  </a:solidFill>
                  <a:latin typeface="Times New Roman"/>
                  <a:ea typeface="Times New Roman"/>
                  <a:cs typeface="Times New Roman"/>
                  <a:sym typeface="Times New Roman"/>
                </a:rPr>
                <a:t>       </a:t>
              </a:r>
              <a:endParaRPr sz="1500">
                <a:solidFill>
                  <a:schemeClr val="dk1"/>
                </a:solidFill>
                <a:latin typeface="Times New Roman"/>
                <a:ea typeface="Times New Roman"/>
                <a:cs typeface="Times New Roman"/>
                <a:sym typeface="Times New Roman"/>
              </a:endParaRPr>
            </a:p>
            <a:p>
              <a:pPr indent="0" lvl="0" marL="609600" rtl="0" algn="l">
                <a:lnSpc>
                  <a:spcPct val="115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p:txBody>
        </p:sp>
      </p:grpSp>
      <p:pic>
        <p:nvPicPr>
          <p:cNvPr id="213" name="Google Shape;213;p18"/>
          <p:cNvPicPr preferRelativeResize="0"/>
          <p:nvPr/>
        </p:nvPicPr>
        <p:blipFill rotWithShape="1">
          <a:blip r:embed="rId3">
            <a:alphaModFix/>
          </a:blip>
          <a:srcRect b="0" l="0" r="0" t="0"/>
          <a:stretch/>
        </p:blipFill>
        <p:spPr>
          <a:xfrm>
            <a:off x="217505" y="338023"/>
            <a:ext cx="1963464" cy="521544"/>
          </a:xfrm>
          <a:prstGeom prst="rect">
            <a:avLst/>
          </a:prstGeom>
          <a:noFill/>
          <a:ln>
            <a:noFill/>
          </a:ln>
        </p:spPr>
      </p:pic>
      <p:sp>
        <p:nvSpPr>
          <p:cNvPr id="214" name="Google Shape;214;p18"/>
          <p:cNvSpPr txBox="1"/>
          <p:nvPr/>
        </p:nvSpPr>
        <p:spPr>
          <a:xfrm>
            <a:off x="2535010" y="201348"/>
            <a:ext cx="8818800" cy="461700"/>
          </a:xfrm>
          <a:prstGeom prst="rect">
            <a:avLst/>
          </a:prstGeom>
          <a:solidFill>
            <a:srgbClr val="FF6709"/>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lt1"/>
                </a:solidFill>
                <a:latin typeface="Times New Roman"/>
                <a:ea typeface="Times New Roman"/>
                <a:cs typeface="Times New Roman"/>
                <a:sym typeface="Times New Roman"/>
              </a:rPr>
              <a:t>Architecture Design</a:t>
            </a:r>
            <a:endParaRPr sz="1400">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9"/>
          <p:cNvSpPr txBox="1"/>
          <p:nvPr>
            <p:ph type="title"/>
          </p:nvPr>
        </p:nvSpPr>
        <p:spPr>
          <a:xfrm>
            <a:off x="307375" y="26900"/>
            <a:ext cx="11046300" cy="5901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a:p>
        </p:txBody>
      </p:sp>
      <p:sp>
        <p:nvSpPr>
          <p:cNvPr id="220" name="Google Shape;220;p19"/>
          <p:cNvSpPr txBox="1"/>
          <p:nvPr>
            <p:ph idx="1" type="body"/>
          </p:nvPr>
        </p:nvSpPr>
        <p:spPr>
          <a:xfrm>
            <a:off x="690150" y="1364350"/>
            <a:ext cx="10663800" cy="4812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cxnSp>
        <p:nvCxnSpPr>
          <p:cNvPr id="221" name="Google Shape;221;p19"/>
          <p:cNvCxnSpPr>
            <a:stCxn id="222" idx="2"/>
            <a:endCxn id="223" idx="0"/>
          </p:cNvCxnSpPr>
          <p:nvPr/>
        </p:nvCxnSpPr>
        <p:spPr>
          <a:xfrm flipH="1" rot="-5400000">
            <a:off x="6767998" y="642700"/>
            <a:ext cx="1016100" cy="2360400"/>
          </a:xfrm>
          <a:prstGeom prst="bentConnector3">
            <a:avLst>
              <a:gd fmla="val 50000" name="adj1"/>
            </a:avLst>
          </a:prstGeom>
          <a:noFill/>
          <a:ln cap="flat" cmpd="sng" w="9525">
            <a:solidFill>
              <a:srgbClr val="C2C2C2"/>
            </a:solidFill>
            <a:prstDash val="solid"/>
            <a:miter lim="8000"/>
            <a:headEnd len="sm" w="sm" type="none"/>
            <a:tailEnd len="sm" w="sm" type="none"/>
          </a:ln>
        </p:spPr>
      </p:cxnSp>
      <p:cxnSp>
        <p:nvCxnSpPr>
          <p:cNvPr id="224" name="Google Shape;224;p19"/>
          <p:cNvCxnSpPr>
            <a:stCxn id="225" idx="0"/>
            <a:endCxn id="222" idx="2"/>
          </p:cNvCxnSpPr>
          <p:nvPr/>
        </p:nvCxnSpPr>
        <p:spPr>
          <a:xfrm rot="-5400000">
            <a:off x="4407657" y="642575"/>
            <a:ext cx="1016100" cy="2360400"/>
          </a:xfrm>
          <a:prstGeom prst="bentConnector3">
            <a:avLst>
              <a:gd fmla="val 50000" name="adj1"/>
            </a:avLst>
          </a:prstGeom>
          <a:noFill/>
          <a:ln cap="flat" cmpd="sng" w="9525">
            <a:solidFill>
              <a:srgbClr val="C2C2C2"/>
            </a:solidFill>
            <a:prstDash val="solid"/>
            <a:miter lim="8000"/>
            <a:headEnd len="sm" w="sm" type="none"/>
            <a:tailEnd len="sm" w="sm" type="none"/>
          </a:ln>
        </p:spPr>
      </p:cxnSp>
      <p:cxnSp>
        <p:nvCxnSpPr>
          <p:cNvPr id="226" name="Google Shape;226;p19"/>
          <p:cNvCxnSpPr>
            <a:stCxn id="225" idx="2"/>
            <a:endCxn id="227" idx="0"/>
          </p:cNvCxnSpPr>
          <p:nvPr/>
        </p:nvCxnSpPr>
        <p:spPr>
          <a:xfrm flipH="1" rot="-5400000">
            <a:off x="3657057" y="2999260"/>
            <a:ext cx="1016100" cy="859200"/>
          </a:xfrm>
          <a:prstGeom prst="bentConnector3">
            <a:avLst>
              <a:gd fmla="val 50002" name="adj1"/>
            </a:avLst>
          </a:prstGeom>
          <a:noFill/>
          <a:ln cap="flat" cmpd="sng" w="9525">
            <a:solidFill>
              <a:srgbClr val="C2C2C2"/>
            </a:solidFill>
            <a:prstDash val="solid"/>
            <a:miter lim="8000"/>
            <a:headEnd len="sm" w="sm" type="none"/>
            <a:tailEnd len="sm" w="sm" type="none"/>
          </a:ln>
        </p:spPr>
      </p:cxnSp>
      <p:cxnSp>
        <p:nvCxnSpPr>
          <p:cNvPr id="228" name="Google Shape;228;p19"/>
          <p:cNvCxnSpPr>
            <a:stCxn id="229" idx="0"/>
            <a:endCxn id="225" idx="2"/>
          </p:cNvCxnSpPr>
          <p:nvPr/>
        </p:nvCxnSpPr>
        <p:spPr>
          <a:xfrm rot="-5400000">
            <a:off x="2783532" y="2984975"/>
            <a:ext cx="1016100" cy="887700"/>
          </a:xfrm>
          <a:prstGeom prst="bentConnector3">
            <a:avLst>
              <a:gd fmla="val 49998" name="adj1"/>
            </a:avLst>
          </a:prstGeom>
          <a:noFill/>
          <a:ln cap="flat" cmpd="sng" w="9525">
            <a:solidFill>
              <a:srgbClr val="C2C2C2"/>
            </a:solidFill>
            <a:prstDash val="solid"/>
            <a:miter lim="8000"/>
            <a:headEnd len="sm" w="sm" type="none"/>
            <a:tailEnd len="sm" w="sm" type="none"/>
          </a:ln>
        </p:spPr>
      </p:cxnSp>
      <p:cxnSp>
        <p:nvCxnSpPr>
          <p:cNvPr id="230" name="Google Shape;230;p19"/>
          <p:cNvCxnSpPr>
            <a:stCxn id="223" idx="2"/>
            <a:endCxn id="231" idx="0"/>
          </p:cNvCxnSpPr>
          <p:nvPr/>
        </p:nvCxnSpPr>
        <p:spPr>
          <a:xfrm flipH="1" rot="-5400000">
            <a:off x="8273939" y="3103060"/>
            <a:ext cx="1016400" cy="651900"/>
          </a:xfrm>
          <a:prstGeom prst="bentConnector3">
            <a:avLst>
              <a:gd fmla="val 50003" name="adj1"/>
            </a:avLst>
          </a:prstGeom>
          <a:noFill/>
          <a:ln cap="flat" cmpd="sng" w="9525">
            <a:solidFill>
              <a:srgbClr val="C2C2C2"/>
            </a:solidFill>
            <a:prstDash val="solid"/>
            <a:miter lim="8000"/>
            <a:headEnd len="sm" w="sm" type="none"/>
            <a:tailEnd len="sm" w="sm" type="none"/>
          </a:ln>
        </p:spPr>
      </p:cxnSp>
      <p:cxnSp>
        <p:nvCxnSpPr>
          <p:cNvPr id="232" name="Google Shape;232;p19"/>
          <p:cNvCxnSpPr>
            <a:stCxn id="233" idx="0"/>
            <a:endCxn id="223" idx="2"/>
          </p:cNvCxnSpPr>
          <p:nvPr/>
        </p:nvCxnSpPr>
        <p:spPr>
          <a:xfrm rot="-5400000">
            <a:off x="7385004" y="2865793"/>
            <a:ext cx="1016100" cy="1126200"/>
          </a:xfrm>
          <a:prstGeom prst="bentConnector3">
            <a:avLst>
              <a:gd fmla="val 50002" name="adj1"/>
            </a:avLst>
          </a:prstGeom>
          <a:noFill/>
          <a:ln cap="flat" cmpd="sng" w="9525">
            <a:solidFill>
              <a:srgbClr val="C2C2C2"/>
            </a:solidFill>
            <a:prstDash val="solid"/>
            <a:miter lim="8000"/>
            <a:headEnd len="sm" w="sm" type="none"/>
            <a:tailEnd len="sm" w="sm" type="none"/>
          </a:ln>
        </p:spPr>
      </p:cxnSp>
      <p:grpSp>
        <p:nvGrpSpPr>
          <p:cNvPr id="234" name="Google Shape;234;p19"/>
          <p:cNvGrpSpPr/>
          <p:nvPr/>
        </p:nvGrpSpPr>
        <p:grpSpPr>
          <a:xfrm>
            <a:off x="5070473" y="724849"/>
            <a:ext cx="2050749" cy="590002"/>
            <a:chOff x="3802950" y="543650"/>
            <a:chExt cx="1538100" cy="442513"/>
          </a:xfrm>
        </p:grpSpPr>
        <p:sp>
          <p:nvSpPr>
            <p:cNvPr id="222" name="Google Shape;222;p19"/>
            <p:cNvSpPr txBox="1"/>
            <p:nvPr/>
          </p:nvSpPr>
          <p:spPr>
            <a:xfrm>
              <a:off x="3802950" y="543663"/>
              <a:ext cx="1538100" cy="442500"/>
            </a:xfrm>
            <a:prstGeom prst="rect">
              <a:avLst/>
            </a:prstGeom>
            <a:solidFill>
              <a:srgbClr val="155B54"/>
            </a:solidFill>
            <a:ln cap="flat" cmpd="sng" w="19050">
              <a:solidFill>
                <a:srgbClr val="155B54"/>
              </a:solidFill>
              <a:prstDash val="solid"/>
              <a:round/>
              <a:headEnd len="sm" w="sm" type="none"/>
              <a:tailEnd len="sm" w="sm" type="none"/>
            </a:ln>
          </p:spPr>
          <p:txBody>
            <a:bodyPr anchorCtr="0" anchor="b" bIns="121900" lIns="121900" spcFirstLastPara="1" rIns="121900" wrap="square" tIns="121900">
              <a:noAutofit/>
            </a:bodyPr>
            <a:lstStyle/>
            <a:p>
              <a:pPr indent="0" lvl="0" marL="0" rtl="0" algn="l">
                <a:spcBef>
                  <a:spcPts val="0"/>
                </a:spcBef>
                <a:spcAft>
                  <a:spcPts val="0"/>
                </a:spcAft>
                <a:buNone/>
              </a:pPr>
              <a:r>
                <a:rPr lang="en-IN" sz="1300">
                  <a:solidFill>
                    <a:srgbClr val="FFFFFF"/>
                  </a:solidFill>
                  <a:latin typeface="Roboto"/>
                  <a:ea typeface="Roboto"/>
                  <a:cs typeface="Roboto"/>
                  <a:sym typeface="Roboto"/>
                </a:rPr>
                <a:t>             </a:t>
              </a:r>
              <a:r>
                <a:rPr lang="en-IN" sz="1800">
                  <a:solidFill>
                    <a:srgbClr val="FFFFFF"/>
                  </a:solidFill>
                  <a:latin typeface="Roboto"/>
                  <a:ea typeface="Roboto"/>
                  <a:cs typeface="Roboto"/>
                  <a:sym typeface="Roboto"/>
                </a:rPr>
                <a:t> START</a:t>
              </a:r>
              <a:endParaRPr sz="1800">
                <a:solidFill>
                  <a:srgbClr val="FFFFFF"/>
                </a:solidFill>
                <a:latin typeface="Roboto"/>
                <a:ea typeface="Roboto"/>
                <a:cs typeface="Roboto"/>
                <a:sym typeface="Roboto"/>
              </a:endParaRPr>
            </a:p>
          </p:txBody>
        </p:sp>
        <p:sp>
          <p:nvSpPr>
            <p:cNvPr id="235" name="Google Shape;235;p19"/>
            <p:cNvSpPr/>
            <p:nvPr/>
          </p:nvSpPr>
          <p:spPr>
            <a:xfrm>
              <a:off x="3802950" y="543650"/>
              <a:ext cx="1538100" cy="528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6" name="Google Shape;236;p19"/>
          <p:cNvGrpSpPr/>
          <p:nvPr/>
        </p:nvGrpSpPr>
        <p:grpSpPr>
          <a:xfrm>
            <a:off x="2710132" y="2330808"/>
            <a:ext cx="2050749" cy="590002"/>
            <a:chOff x="2032650" y="1748150"/>
            <a:chExt cx="1538100" cy="442513"/>
          </a:xfrm>
        </p:grpSpPr>
        <p:sp>
          <p:nvSpPr>
            <p:cNvPr id="225" name="Google Shape;225;p19"/>
            <p:cNvSpPr txBox="1"/>
            <p:nvPr/>
          </p:nvSpPr>
          <p:spPr>
            <a:xfrm>
              <a:off x="2032650" y="1748163"/>
              <a:ext cx="1538100" cy="442500"/>
            </a:xfrm>
            <a:prstGeom prst="rect">
              <a:avLst/>
            </a:prstGeom>
            <a:solidFill>
              <a:srgbClr val="1B786E"/>
            </a:solidFill>
            <a:ln cap="flat" cmpd="sng" w="19050">
              <a:solidFill>
                <a:srgbClr val="1B786E"/>
              </a:solidFill>
              <a:prstDash val="solid"/>
              <a:round/>
              <a:headEnd len="sm" w="sm" type="none"/>
              <a:tailEnd len="sm" w="sm" type="none"/>
            </a:ln>
          </p:spPr>
          <p:txBody>
            <a:bodyPr anchorCtr="0" anchor="b" bIns="121900" lIns="121900" spcFirstLastPara="1" rIns="121900" wrap="square" tIns="121900">
              <a:noAutofit/>
            </a:bodyPr>
            <a:lstStyle/>
            <a:p>
              <a:pPr indent="0" lvl="0" marL="0" rtl="0" algn="l">
                <a:spcBef>
                  <a:spcPts val="0"/>
                </a:spcBef>
                <a:spcAft>
                  <a:spcPts val="0"/>
                </a:spcAft>
                <a:buNone/>
              </a:pPr>
              <a:r>
                <a:rPr lang="en-IN" sz="1300">
                  <a:solidFill>
                    <a:srgbClr val="FFFFFF"/>
                  </a:solidFill>
                  <a:latin typeface="Roboto"/>
                  <a:ea typeface="Roboto"/>
                  <a:cs typeface="Roboto"/>
                  <a:sym typeface="Roboto"/>
                </a:rPr>
                <a:t>Login as User</a:t>
              </a:r>
              <a:endParaRPr sz="1300">
                <a:solidFill>
                  <a:srgbClr val="FFFFFF"/>
                </a:solidFill>
                <a:latin typeface="Roboto"/>
                <a:ea typeface="Roboto"/>
                <a:cs typeface="Roboto"/>
                <a:sym typeface="Roboto"/>
              </a:endParaRPr>
            </a:p>
          </p:txBody>
        </p:sp>
        <p:sp>
          <p:nvSpPr>
            <p:cNvPr id="237" name="Google Shape;237;p19"/>
            <p:cNvSpPr/>
            <p:nvPr/>
          </p:nvSpPr>
          <p:spPr>
            <a:xfrm>
              <a:off x="2032650" y="1748150"/>
              <a:ext cx="1538100" cy="528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8" name="Google Shape;238;p19"/>
          <p:cNvGrpSpPr/>
          <p:nvPr/>
        </p:nvGrpSpPr>
        <p:grpSpPr>
          <a:xfrm>
            <a:off x="7430814" y="2330808"/>
            <a:ext cx="2050749" cy="590002"/>
            <a:chOff x="5573250" y="1748150"/>
            <a:chExt cx="1538100" cy="442513"/>
          </a:xfrm>
        </p:grpSpPr>
        <p:sp>
          <p:nvSpPr>
            <p:cNvPr id="223" name="Google Shape;223;p19"/>
            <p:cNvSpPr txBox="1"/>
            <p:nvPr/>
          </p:nvSpPr>
          <p:spPr>
            <a:xfrm>
              <a:off x="5573250" y="1748163"/>
              <a:ext cx="1538100" cy="442500"/>
            </a:xfrm>
            <a:prstGeom prst="rect">
              <a:avLst/>
            </a:prstGeom>
            <a:solidFill>
              <a:srgbClr val="1B786E"/>
            </a:solidFill>
            <a:ln cap="flat" cmpd="sng" w="19050">
              <a:solidFill>
                <a:srgbClr val="1B786E"/>
              </a:solidFill>
              <a:prstDash val="solid"/>
              <a:round/>
              <a:headEnd len="sm" w="sm" type="none"/>
              <a:tailEnd len="sm" w="sm" type="none"/>
            </a:ln>
          </p:spPr>
          <p:txBody>
            <a:bodyPr anchorCtr="0" anchor="b" bIns="121900" lIns="121900" spcFirstLastPara="1" rIns="121900" wrap="square" tIns="121900">
              <a:noAutofit/>
            </a:bodyPr>
            <a:lstStyle/>
            <a:p>
              <a:pPr indent="0" lvl="0" marL="0" rtl="0" algn="l">
                <a:spcBef>
                  <a:spcPts val="0"/>
                </a:spcBef>
                <a:spcAft>
                  <a:spcPts val="0"/>
                </a:spcAft>
                <a:buNone/>
              </a:pPr>
              <a:r>
                <a:rPr lang="en-IN" sz="1300">
                  <a:solidFill>
                    <a:srgbClr val="FFFFFF"/>
                  </a:solidFill>
                  <a:latin typeface="Roboto"/>
                  <a:ea typeface="Roboto"/>
                  <a:cs typeface="Roboto"/>
                  <a:sym typeface="Roboto"/>
                </a:rPr>
                <a:t>Login as Librarian</a:t>
              </a:r>
              <a:endParaRPr sz="1300">
                <a:solidFill>
                  <a:srgbClr val="FFFFFF"/>
                </a:solidFill>
                <a:latin typeface="Roboto"/>
                <a:ea typeface="Roboto"/>
                <a:cs typeface="Roboto"/>
                <a:sym typeface="Roboto"/>
              </a:endParaRPr>
            </a:p>
          </p:txBody>
        </p:sp>
        <p:sp>
          <p:nvSpPr>
            <p:cNvPr id="239" name="Google Shape;239;p19"/>
            <p:cNvSpPr/>
            <p:nvPr/>
          </p:nvSpPr>
          <p:spPr>
            <a:xfrm>
              <a:off x="5573250" y="1748150"/>
              <a:ext cx="1538100" cy="528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0" name="Google Shape;240;p19"/>
          <p:cNvGrpSpPr/>
          <p:nvPr/>
        </p:nvGrpSpPr>
        <p:grpSpPr>
          <a:xfrm>
            <a:off x="8350425" y="3937270"/>
            <a:ext cx="1515128" cy="589990"/>
            <a:chOff x="6224035" y="2952725"/>
            <a:chExt cx="1732565" cy="442504"/>
          </a:xfrm>
        </p:grpSpPr>
        <p:sp>
          <p:nvSpPr>
            <p:cNvPr id="231" name="Google Shape;231;p19"/>
            <p:cNvSpPr txBox="1"/>
            <p:nvPr/>
          </p:nvSpPr>
          <p:spPr>
            <a:xfrm>
              <a:off x="6224035" y="2952729"/>
              <a:ext cx="1732500" cy="442500"/>
            </a:xfrm>
            <a:prstGeom prst="rect">
              <a:avLst/>
            </a:prstGeom>
            <a:solidFill>
              <a:srgbClr val="1D7E74"/>
            </a:solidFill>
            <a:ln cap="flat" cmpd="sng" w="19050">
              <a:solidFill>
                <a:srgbClr val="1D7E74"/>
              </a:solidFill>
              <a:prstDash val="solid"/>
              <a:round/>
              <a:headEnd len="sm" w="sm" type="none"/>
              <a:tailEnd len="sm" w="sm" type="none"/>
            </a:ln>
          </p:spPr>
          <p:txBody>
            <a:bodyPr anchorCtr="0" anchor="b" bIns="121900" lIns="121900" spcFirstLastPara="1" rIns="121900" wrap="square" tIns="121900">
              <a:noAutofit/>
            </a:bodyPr>
            <a:lstStyle/>
            <a:p>
              <a:pPr indent="0" lvl="0" marL="0" rtl="0" algn="l">
                <a:spcBef>
                  <a:spcPts val="0"/>
                </a:spcBef>
                <a:spcAft>
                  <a:spcPts val="0"/>
                </a:spcAft>
                <a:buNone/>
              </a:pPr>
              <a:r>
                <a:rPr lang="en-IN" sz="1300">
                  <a:solidFill>
                    <a:srgbClr val="FFFFFF"/>
                  </a:solidFill>
                  <a:latin typeface="Roboto"/>
                  <a:ea typeface="Roboto"/>
                  <a:cs typeface="Roboto"/>
                  <a:sym typeface="Roboto"/>
                </a:rPr>
                <a:t>Access any Book</a:t>
              </a:r>
              <a:endParaRPr sz="1300">
                <a:solidFill>
                  <a:srgbClr val="FFFFFF"/>
                </a:solidFill>
                <a:latin typeface="Roboto"/>
                <a:ea typeface="Roboto"/>
                <a:cs typeface="Roboto"/>
                <a:sym typeface="Roboto"/>
              </a:endParaRPr>
            </a:p>
          </p:txBody>
        </p:sp>
        <p:sp>
          <p:nvSpPr>
            <p:cNvPr id="241" name="Google Shape;241;p19"/>
            <p:cNvSpPr/>
            <p:nvPr/>
          </p:nvSpPr>
          <p:spPr>
            <a:xfrm>
              <a:off x="6418500" y="2952725"/>
              <a:ext cx="1538100" cy="528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2" name="Google Shape;242;p19"/>
          <p:cNvGrpSpPr/>
          <p:nvPr/>
        </p:nvGrpSpPr>
        <p:grpSpPr>
          <a:xfrm>
            <a:off x="6303890" y="3936943"/>
            <a:ext cx="1834414" cy="589985"/>
            <a:chOff x="4728000" y="2952730"/>
            <a:chExt cx="1614517" cy="442500"/>
          </a:xfrm>
        </p:grpSpPr>
        <p:sp>
          <p:nvSpPr>
            <p:cNvPr id="233" name="Google Shape;233;p19"/>
            <p:cNvSpPr txBox="1"/>
            <p:nvPr/>
          </p:nvSpPr>
          <p:spPr>
            <a:xfrm>
              <a:off x="4919617" y="2952730"/>
              <a:ext cx="1422900" cy="442500"/>
            </a:xfrm>
            <a:prstGeom prst="rect">
              <a:avLst/>
            </a:prstGeom>
            <a:solidFill>
              <a:srgbClr val="1D7E74"/>
            </a:solidFill>
            <a:ln cap="flat" cmpd="sng" w="19050">
              <a:solidFill>
                <a:srgbClr val="1D7E74"/>
              </a:solidFill>
              <a:prstDash val="solid"/>
              <a:round/>
              <a:headEnd len="sm" w="sm" type="none"/>
              <a:tailEnd len="sm" w="sm" type="none"/>
            </a:ln>
          </p:spPr>
          <p:txBody>
            <a:bodyPr anchorCtr="0" anchor="b" bIns="121900" lIns="121900" spcFirstLastPara="1" rIns="121900" wrap="square" tIns="121900">
              <a:noAutofit/>
            </a:bodyPr>
            <a:lstStyle/>
            <a:p>
              <a:pPr indent="0" lvl="0" marL="0" rtl="0" algn="l">
                <a:spcBef>
                  <a:spcPts val="0"/>
                </a:spcBef>
                <a:spcAft>
                  <a:spcPts val="0"/>
                </a:spcAft>
                <a:buNone/>
              </a:pPr>
              <a:r>
                <a:rPr lang="en-IN" sz="1300">
                  <a:solidFill>
                    <a:srgbClr val="FFFFFF"/>
                  </a:solidFill>
                  <a:latin typeface="Roboto"/>
                  <a:ea typeface="Roboto"/>
                  <a:cs typeface="Roboto"/>
                  <a:sym typeface="Roboto"/>
                </a:rPr>
                <a:t>Access any User</a:t>
              </a:r>
              <a:endParaRPr sz="1300">
                <a:solidFill>
                  <a:srgbClr val="FFFFFF"/>
                </a:solidFill>
                <a:latin typeface="Roboto"/>
                <a:ea typeface="Roboto"/>
                <a:cs typeface="Roboto"/>
                <a:sym typeface="Roboto"/>
              </a:endParaRPr>
            </a:p>
          </p:txBody>
        </p:sp>
        <p:sp>
          <p:nvSpPr>
            <p:cNvPr id="243" name="Google Shape;243;p19"/>
            <p:cNvSpPr/>
            <p:nvPr/>
          </p:nvSpPr>
          <p:spPr>
            <a:xfrm>
              <a:off x="4728000" y="2952800"/>
              <a:ext cx="1538100" cy="528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4" name="Google Shape;244;p19"/>
          <p:cNvGrpSpPr/>
          <p:nvPr/>
        </p:nvGrpSpPr>
        <p:grpSpPr>
          <a:xfrm>
            <a:off x="3837096" y="3936950"/>
            <a:ext cx="1515046" cy="589985"/>
            <a:chOff x="2877883" y="2952735"/>
            <a:chExt cx="1538117" cy="442500"/>
          </a:xfrm>
        </p:grpSpPr>
        <p:sp>
          <p:nvSpPr>
            <p:cNvPr id="227" name="Google Shape;227;p19"/>
            <p:cNvSpPr txBox="1"/>
            <p:nvPr/>
          </p:nvSpPr>
          <p:spPr>
            <a:xfrm>
              <a:off x="2877883" y="2952735"/>
              <a:ext cx="1538100" cy="442500"/>
            </a:xfrm>
            <a:prstGeom prst="rect">
              <a:avLst/>
            </a:prstGeom>
            <a:solidFill>
              <a:srgbClr val="1D7E74"/>
            </a:solidFill>
            <a:ln cap="flat" cmpd="sng" w="19050">
              <a:solidFill>
                <a:srgbClr val="1D7E74"/>
              </a:solidFill>
              <a:prstDash val="solid"/>
              <a:round/>
              <a:headEnd len="sm" w="sm" type="none"/>
              <a:tailEnd len="sm" w="sm" type="none"/>
            </a:ln>
          </p:spPr>
          <p:txBody>
            <a:bodyPr anchorCtr="0" anchor="b" bIns="121900" lIns="121900" spcFirstLastPara="1" rIns="121900" wrap="square" tIns="121900">
              <a:noAutofit/>
            </a:bodyPr>
            <a:lstStyle/>
            <a:p>
              <a:pPr indent="0" lvl="0" marL="0" rtl="0" algn="l">
                <a:spcBef>
                  <a:spcPts val="0"/>
                </a:spcBef>
                <a:spcAft>
                  <a:spcPts val="0"/>
                </a:spcAft>
                <a:buNone/>
              </a:pPr>
              <a:r>
                <a:rPr lang="en-IN" sz="1300">
                  <a:solidFill>
                    <a:srgbClr val="FFFFFF"/>
                  </a:solidFill>
                  <a:latin typeface="Roboto"/>
                  <a:ea typeface="Roboto"/>
                  <a:cs typeface="Roboto"/>
                  <a:sym typeface="Roboto"/>
                </a:rPr>
                <a:t>Can read FAQ</a:t>
              </a:r>
              <a:endParaRPr sz="1300">
                <a:solidFill>
                  <a:srgbClr val="FFFFFF"/>
                </a:solidFill>
                <a:latin typeface="Roboto"/>
                <a:ea typeface="Roboto"/>
                <a:cs typeface="Roboto"/>
                <a:sym typeface="Roboto"/>
              </a:endParaRPr>
            </a:p>
          </p:txBody>
        </p:sp>
        <p:sp>
          <p:nvSpPr>
            <p:cNvPr id="245" name="Google Shape;245;p19"/>
            <p:cNvSpPr/>
            <p:nvPr/>
          </p:nvSpPr>
          <p:spPr>
            <a:xfrm>
              <a:off x="2877900" y="2952800"/>
              <a:ext cx="1538100" cy="528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6" name="Google Shape;246;p19"/>
          <p:cNvGrpSpPr/>
          <p:nvPr/>
        </p:nvGrpSpPr>
        <p:grpSpPr>
          <a:xfrm>
            <a:off x="1583160" y="3936875"/>
            <a:ext cx="2050749" cy="589985"/>
            <a:chOff x="1187400" y="2952730"/>
            <a:chExt cx="1538100" cy="442500"/>
          </a:xfrm>
        </p:grpSpPr>
        <p:sp>
          <p:nvSpPr>
            <p:cNvPr id="229" name="Google Shape;229;p19"/>
            <p:cNvSpPr txBox="1"/>
            <p:nvPr/>
          </p:nvSpPr>
          <p:spPr>
            <a:xfrm>
              <a:off x="1546353" y="2952730"/>
              <a:ext cx="1179000" cy="442500"/>
            </a:xfrm>
            <a:prstGeom prst="rect">
              <a:avLst/>
            </a:prstGeom>
            <a:solidFill>
              <a:srgbClr val="1D7E74"/>
            </a:solidFill>
            <a:ln cap="flat" cmpd="sng" w="19050">
              <a:solidFill>
                <a:srgbClr val="1D7E74"/>
              </a:solidFill>
              <a:prstDash val="solid"/>
              <a:round/>
              <a:headEnd len="sm" w="sm" type="none"/>
              <a:tailEnd len="sm" w="sm" type="none"/>
            </a:ln>
          </p:spPr>
          <p:txBody>
            <a:bodyPr anchorCtr="0" anchor="b" bIns="121900" lIns="121900" spcFirstLastPara="1" rIns="121900" wrap="square" tIns="121900">
              <a:noAutofit/>
            </a:bodyPr>
            <a:lstStyle/>
            <a:p>
              <a:pPr indent="0" lvl="0" marL="0" rtl="0" algn="l">
                <a:spcBef>
                  <a:spcPts val="0"/>
                </a:spcBef>
                <a:spcAft>
                  <a:spcPts val="0"/>
                </a:spcAft>
                <a:buNone/>
              </a:pPr>
              <a:r>
                <a:rPr lang="en-IN" sz="1300">
                  <a:solidFill>
                    <a:srgbClr val="FFFFFF"/>
                  </a:solidFill>
                  <a:latin typeface="Roboto"/>
                  <a:ea typeface="Roboto"/>
                  <a:cs typeface="Roboto"/>
                  <a:sym typeface="Roboto"/>
                </a:rPr>
                <a:t>Can Browse Book</a:t>
              </a:r>
              <a:endParaRPr sz="1300">
                <a:solidFill>
                  <a:srgbClr val="FFFFFF"/>
                </a:solidFill>
                <a:latin typeface="Roboto"/>
                <a:ea typeface="Roboto"/>
                <a:cs typeface="Roboto"/>
                <a:sym typeface="Roboto"/>
              </a:endParaRPr>
            </a:p>
          </p:txBody>
        </p:sp>
        <p:sp>
          <p:nvSpPr>
            <p:cNvPr id="247" name="Google Shape;247;p19"/>
            <p:cNvSpPr/>
            <p:nvPr/>
          </p:nvSpPr>
          <p:spPr>
            <a:xfrm>
              <a:off x="1187400" y="2952800"/>
              <a:ext cx="1538100" cy="528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8" name="Google Shape;248;p19"/>
          <p:cNvGrpSpPr/>
          <p:nvPr/>
        </p:nvGrpSpPr>
        <p:grpSpPr>
          <a:xfrm>
            <a:off x="7324417" y="5542961"/>
            <a:ext cx="2050749" cy="590002"/>
            <a:chOff x="5493450" y="4157325"/>
            <a:chExt cx="1538100" cy="442513"/>
          </a:xfrm>
        </p:grpSpPr>
        <p:sp>
          <p:nvSpPr>
            <p:cNvPr id="249" name="Google Shape;249;p19"/>
            <p:cNvSpPr txBox="1"/>
            <p:nvPr/>
          </p:nvSpPr>
          <p:spPr>
            <a:xfrm>
              <a:off x="5493450" y="4157338"/>
              <a:ext cx="1538100" cy="442500"/>
            </a:xfrm>
            <a:prstGeom prst="rect">
              <a:avLst/>
            </a:prstGeom>
            <a:solidFill>
              <a:srgbClr val="1F887E"/>
            </a:solidFill>
            <a:ln cap="flat" cmpd="sng" w="19050">
              <a:solidFill>
                <a:srgbClr val="1F887E"/>
              </a:solidFill>
              <a:prstDash val="solid"/>
              <a:round/>
              <a:headEnd len="sm" w="sm" type="none"/>
              <a:tailEnd len="sm" w="sm" type="none"/>
            </a:ln>
          </p:spPr>
          <p:txBody>
            <a:bodyPr anchorCtr="0" anchor="b" bIns="121900" lIns="121900" spcFirstLastPara="1" rIns="121900" wrap="square" tIns="121900">
              <a:noAutofit/>
            </a:bodyPr>
            <a:lstStyle/>
            <a:p>
              <a:pPr indent="0" lvl="0" marL="0" rtl="0" algn="l">
                <a:spcBef>
                  <a:spcPts val="0"/>
                </a:spcBef>
                <a:spcAft>
                  <a:spcPts val="0"/>
                </a:spcAft>
                <a:buNone/>
              </a:pPr>
              <a:r>
                <a:rPr lang="en-IN" sz="1300">
                  <a:solidFill>
                    <a:srgbClr val="FFFFFF"/>
                  </a:solidFill>
                  <a:latin typeface="Roboto"/>
                  <a:ea typeface="Roboto"/>
                  <a:cs typeface="Roboto"/>
                  <a:sym typeface="Roboto"/>
                </a:rPr>
                <a:t>Accept Reservation</a:t>
              </a:r>
              <a:endParaRPr sz="1300">
                <a:solidFill>
                  <a:srgbClr val="FFFFFF"/>
                </a:solidFill>
                <a:latin typeface="Roboto"/>
                <a:ea typeface="Roboto"/>
                <a:cs typeface="Roboto"/>
                <a:sym typeface="Roboto"/>
              </a:endParaRPr>
            </a:p>
          </p:txBody>
        </p:sp>
        <p:sp>
          <p:nvSpPr>
            <p:cNvPr id="250" name="Google Shape;250;p19"/>
            <p:cNvSpPr/>
            <p:nvPr/>
          </p:nvSpPr>
          <p:spPr>
            <a:xfrm>
              <a:off x="5493450" y="4157325"/>
              <a:ext cx="1538100" cy="528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1" name="Google Shape;251;p19"/>
          <p:cNvGrpSpPr/>
          <p:nvPr/>
        </p:nvGrpSpPr>
        <p:grpSpPr>
          <a:xfrm>
            <a:off x="2544202" y="5543171"/>
            <a:ext cx="2117201" cy="589985"/>
            <a:chOff x="1908141" y="4157335"/>
            <a:chExt cx="1742409" cy="442500"/>
          </a:xfrm>
        </p:grpSpPr>
        <p:sp>
          <p:nvSpPr>
            <p:cNvPr id="252" name="Google Shape;252;p19"/>
            <p:cNvSpPr txBox="1"/>
            <p:nvPr/>
          </p:nvSpPr>
          <p:spPr>
            <a:xfrm>
              <a:off x="1908141" y="4157335"/>
              <a:ext cx="1538100" cy="442500"/>
            </a:xfrm>
            <a:prstGeom prst="rect">
              <a:avLst/>
            </a:prstGeom>
            <a:solidFill>
              <a:srgbClr val="1F887E"/>
            </a:solidFill>
            <a:ln cap="flat" cmpd="sng" w="19050">
              <a:solidFill>
                <a:srgbClr val="1F887E"/>
              </a:solidFill>
              <a:prstDash val="solid"/>
              <a:round/>
              <a:headEnd len="sm" w="sm" type="none"/>
              <a:tailEnd len="sm" w="sm" type="none"/>
            </a:ln>
          </p:spPr>
          <p:txBody>
            <a:bodyPr anchorCtr="0" anchor="b" bIns="121900" lIns="121900" spcFirstLastPara="1" rIns="121900" wrap="square" tIns="121900">
              <a:noAutofit/>
            </a:bodyPr>
            <a:lstStyle/>
            <a:p>
              <a:pPr indent="0" lvl="0" marL="0" rtl="0" algn="l">
                <a:spcBef>
                  <a:spcPts val="0"/>
                </a:spcBef>
                <a:spcAft>
                  <a:spcPts val="0"/>
                </a:spcAft>
                <a:buNone/>
              </a:pPr>
              <a:r>
                <a:rPr lang="en-IN" sz="1300">
                  <a:solidFill>
                    <a:srgbClr val="FFFFFF"/>
                  </a:solidFill>
                  <a:latin typeface="Roboto"/>
                  <a:ea typeface="Roboto"/>
                  <a:cs typeface="Roboto"/>
                  <a:sym typeface="Roboto"/>
                </a:rPr>
                <a:t>Search Books by Title</a:t>
              </a:r>
              <a:endParaRPr sz="1300">
                <a:solidFill>
                  <a:srgbClr val="FFFFFF"/>
                </a:solidFill>
                <a:latin typeface="Roboto"/>
                <a:ea typeface="Roboto"/>
                <a:cs typeface="Roboto"/>
                <a:sym typeface="Roboto"/>
              </a:endParaRPr>
            </a:p>
          </p:txBody>
        </p:sp>
        <p:sp>
          <p:nvSpPr>
            <p:cNvPr id="253" name="Google Shape;253;p19"/>
            <p:cNvSpPr/>
            <p:nvPr/>
          </p:nvSpPr>
          <p:spPr>
            <a:xfrm>
              <a:off x="2112450" y="4157400"/>
              <a:ext cx="1538100" cy="528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4" name="Google Shape;254;p19"/>
          <p:cNvGrpSpPr/>
          <p:nvPr/>
        </p:nvGrpSpPr>
        <p:grpSpPr>
          <a:xfrm>
            <a:off x="562583" y="5542836"/>
            <a:ext cx="1706522" cy="589985"/>
            <a:chOff x="421950" y="4157338"/>
            <a:chExt cx="1538100" cy="442500"/>
          </a:xfrm>
        </p:grpSpPr>
        <p:sp>
          <p:nvSpPr>
            <p:cNvPr id="255" name="Google Shape;255;p19"/>
            <p:cNvSpPr txBox="1"/>
            <p:nvPr/>
          </p:nvSpPr>
          <p:spPr>
            <a:xfrm>
              <a:off x="421950" y="4157338"/>
              <a:ext cx="1538100" cy="442500"/>
            </a:xfrm>
            <a:prstGeom prst="rect">
              <a:avLst/>
            </a:prstGeom>
            <a:solidFill>
              <a:srgbClr val="1F887E"/>
            </a:solidFill>
            <a:ln cap="flat" cmpd="sng" w="19050">
              <a:solidFill>
                <a:srgbClr val="1F887E"/>
              </a:solidFill>
              <a:prstDash val="solid"/>
              <a:round/>
              <a:headEnd len="sm" w="sm" type="none"/>
              <a:tailEnd len="sm" w="sm" type="none"/>
            </a:ln>
          </p:spPr>
          <p:txBody>
            <a:bodyPr anchorCtr="0" anchor="b" bIns="121900" lIns="121900" spcFirstLastPara="1" rIns="121900" wrap="square" tIns="121900">
              <a:noAutofit/>
            </a:bodyPr>
            <a:lstStyle/>
            <a:p>
              <a:pPr indent="0" lvl="0" marL="0" rtl="0" algn="l">
                <a:spcBef>
                  <a:spcPts val="0"/>
                </a:spcBef>
                <a:spcAft>
                  <a:spcPts val="0"/>
                </a:spcAft>
                <a:buNone/>
              </a:pPr>
              <a:r>
                <a:rPr lang="en-IN" sz="1300">
                  <a:solidFill>
                    <a:srgbClr val="FFFFFF"/>
                  </a:solidFill>
                  <a:latin typeface="Roboto"/>
                  <a:ea typeface="Roboto"/>
                  <a:cs typeface="Roboto"/>
                  <a:sym typeface="Roboto"/>
                </a:rPr>
                <a:t>Can See All Books</a:t>
              </a:r>
              <a:endParaRPr sz="1300">
                <a:solidFill>
                  <a:srgbClr val="FFFFFF"/>
                </a:solidFill>
                <a:latin typeface="Roboto"/>
                <a:ea typeface="Roboto"/>
                <a:cs typeface="Roboto"/>
                <a:sym typeface="Roboto"/>
              </a:endParaRPr>
            </a:p>
          </p:txBody>
        </p:sp>
        <p:sp>
          <p:nvSpPr>
            <p:cNvPr id="256" name="Google Shape;256;p19"/>
            <p:cNvSpPr/>
            <p:nvPr/>
          </p:nvSpPr>
          <p:spPr>
            <a:xfrm>
              <a:off x="421950" y="4157400"/>
              <a:ext cx="1538100" cy="528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cxnSp>
        <p:nvCxnSpPr>
          <p:cNvPr id="257" name="Google Shape;257;p19"/>
          <p:cNvCxnSpPr>
            <a:stCxn id="256" idx="0"/>
            <a:endCxn id="229" idx="2"/>
          </p:cNvCxnSpPr>
          <p:nvPr/>
        </p:nvCxnSpPr>
        <p:spPr>
          <a:xfrm rot="-5400000">
            <a:off x="1623744" y="4318920"/>
            <a:ext cx="1016100" cy="1431900"/>
          </a:xfrm>
          <a:prstGeom prst="bentConnector3">
            <a:avLst>
              <a:gd fmla="val 49998" name="adj1"/>
            </a:avLst>
          </a:prstGeom>
          <a:noFill/>
          <a:ln cap="flat" cmpd="sng" w="9525">
            <a:solidFill>
              <a:srgbClr val="C2C2C2"/>
            </a:solidFill>
            <a:prstDash val="solid"/>
            <a:miter lim="8000"/>
            <a:headEnd len="sm" w="sm" type="none"/>
            <a:tailEnd len="sm" w="sm" type="none"/>
          </a:ln>
        </p:spPr>
      </p:cxnSp>
      <p:cxnSp>
        <p:nvCxnSpPr>
          <p:cNvPr id="258" name="Google Shape;258;p19"/>
          <p:cNvCxnSpPr>
            <a:stCxn id="253" idx="0"/>
            <a:endCxn id="229" idx="2"/>
          </p:cNvCxnSpPr>
          <p:nvPr/>
        </p:nvCxnSpPr>
        <p:spPr>
          <a:xfrm flipH="1" rot="5400000">
            <a:off x="2779080" y="4595408"/>
            <a:ext cx="1016400" cy="879300"/>
          </a:xfrm>
          <a:prstGeom prst="bentConnector3">
            <a:avLst>
              <a:gd fmla="val 50000" name="adj1"/>
            </a:avLst>
          </a:prstGeom>
          <a:noFill/>
          <a:ln cap="flat" cmpd="sng" w="9525">
            <a:solidFill>
              <a:srgbClr val="C2C2C2"/>
            </a:solidFill>
            <a:prstDash val="solid"/>
            <a:miter lim="8000"/>
            <a:headEnd len="sm" w="sm" type="none"/>
            <a:tailEnd len="sm" w="sm" type="none"/>
          </a:ln>
        </p:spPr>
      </p:cxnSp>
      <p:grpSp>
        <p:nvGrpSpPr>
          <p:cNvPr id="259" name="Google Shape;259;p19"/>
          <p:cNvGrpSpPr/>
          <p:nvPr/>
        </p:nvGrpSpPr>
        <p:grpSpPr>
          <a:xfrm>
            <a:off x="9578361" y="5542961"/>
            <a:ext cx="2050749" cy="590002"/>
            <a:chOff x="7183950" y="4157325"/>
            <a:chExt cx="1538100" cy="442513"/>
          </a:xfrm>
        </p:grpSpPr>
        <p:sp>
          <p:nvSpPr>
            <p:cNvPr id="260" name="Google Shape;260;p19"/>
            <p:cNvSpPr txBox="1"/>
            <p:nvPr/>
          </p:nvSpPr>
          <p:spPr>
            <a:xfrm>
              <a:off x="7183950" y="4157338"/>
              <a:ext cx="1538100" cy="442500"/>
            </a:xfrm>
            <a:prstGeom prst="rect">
              <a:avLst/>
            </a:prstGeom>
            <a:solidFill>
              <a:srgbClr val="1F887E"/>
            </a:solidFill>
            <a:ln cap="flat" cmpd="sng" w="19050">
              <a:solidFill>
                <a:srgbClr val="1F887E"/>
              </a:solidFill>
              <a:prstDash val="solid"/>
              <a:round/>
              <a:headEnd len="sm" w="sm" type="none"/>
              <a:tailEnd len="sm" w="sm" type="none"/>
            </a:ln>
          </p:spPr>
          <p:txBody>
            <a:bodyPr anchorCtr="0" anchor="b" bIns="121900" lIns="121900" spcFirstLastPara="1" rIns="121900" wrap="square" tIns="121900">
              <a:noAutofit/>
            </a:bodyPr>
            <a:lstStyle/>
            <a:p>
              <a:pPr indent="0" lvl="0" marL="0" rtl="0" algn="l">
                <a:spcBef>
                  <a:spcPts val="0"/>
                </a:spcBef>
                <a:spcAft>
                  <a:spcPts val="0"/>
                </a:spcAft>
                <a:buNone/>
              </a:pPr>
              <a:r>
                <a:rPr lang="en-IN" sz="1300">
                  <a:solidFill>
                    <a:srgbClr val="FFFFFF"/>
                  </a:solidFill>
                  <a:latin typeface="Roboto"/>
                  <a:ea typeface="Roboto"/>
                  <a:cs typeface="Roboto"/>
                  <a:sym typeface="Roboto"/>
                </a:rPr>
                <a:t>  </a:t>
              </a:r>
              <a:r>
                <a:rPr lang="en-IN" sz="1300">
                  <a:solidFill>
                    <a:srgbClr val="FFFFFF"/>
                  </a:solidFill>
                  <a:latin typeface="Roboto"/>
                  <a:ea typeface="Roboto"/>
                  <a:cs typeface="Roboto"/>
                  <a:sym typeface="Roboto"/>
                </a:rPr>
                <a:t>Allot </a:t>
              </a:r>
              <a:r>
                <a:rPr lang="en-IN" sz="1300">
                  <a:solidFill>
                    <a:srgbClr val="FFFFFF"/>
                  </a:solidFill>
                  <a:latin typeface="Roboto"/>
                  <a:ea typeface="Roboto"/>
                  <a:cs typeface="Roboto"/>
                  <a:sym typeface="Roboto"/>
                </a:rPr>
                <a:t> new Book to User</a:t>
              </a:r>
              <a:endParaRPr sz="1300">
                <a:solidFill>
                  <a:srgbClr val="FFFFFF"/>
                </a:solidFill>
                <a:latin typeface="Roboto"/>
                <a:ea typeface="Roboto"/>
                <a:cs typeface="Roboto"/>
                <a:sym typeface="Roboto"/>
              </a:endParaRPr>
            </a:p>
          </p:txBody>
        </p:sp>
        <p:sp>
          <p:nvSpPr>
            <p:cNvPr id="261" name="Google Shape;261;p19"/>
            <p:cNvSpPr/>
            <p:nvPr/>
          </p:nvSpPr>
          <p:spPr>
            <a:xfrm>
              <a:off x="7183950" y="4157325"/>
              <a:ext cx="1538100" cy="528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cxnSp>
        <p:nvCxnSpPr>
          <p:cNvPr id="262" name="Google Shape;262;p19"/>
          <p:cNvCxnSpPr>
            <a:stCxn id="250" idx="0"/>
            <a:endCxn id="233" idx="2"/>
          </p:cNvCxnSpPr>
          <p:nvPr/>
        </p:nvCxnSpPr>
        <p:spPr>
          <a:xfrm flipH="1" rot="5400000">
            <a:off x="7331891" y="4525061"/>
            <a:ext cx="1016100" cy="1019700"/>
          </a:xfrm>
          <a:prstGeom prst="bentConnector3">
            <a:avLst>
              <a:gd fmla="val 49997" name="adj1"/>
            </a:avLst>
          </a:prstGeom>
          <a:noFill/>
          <a:ln cap="flat" cmpd="sng" w="9525">
            <a:solidFill>
              <a:srgbClr val="C2C2C2"/>
            </a:solidFill>
            <a:prstDash val="solid"/>
            <a:miter lim="8000"/>
            <a:headEnd len="sm" w="sm" type="none"/>
            <a:tailEnd len="sm" w="sm" type="none"/>
          </a:ln>
        </p:spPr>
      </p:cxnSp>
      <p:cxnSp>
        <p:nvCxnSpPr>
          <p:cNvPr id="263" name="Google Shape;263;p19"/>
          <p:cNvCxnSpPr>
            <a:stCxn id="261" idx="0"/>
            <a:endCxn id="233" idx="2"/>
          </p:cNvCxnSpPr>
          <p:nvPr/>
        </p:nvCxnSpPr>
        <p:spPr>
          <a:xfrm flipH="1" rot="5400000">
            <a:off x="8458735" y="3397961"/>
            <a:ext cx="1016100" cy="3273900"/>
          </a:xfrm>
          <a:prstGeom prst="bentConnector3">
            <a:avLst>
              <a:gd fmla="val 49997" name="adj1"/>
            </a:avLst>
          </a:prstGeom>
          <a:noFill/>
          <a:ln cap="flat" cmpd="sng" w="9525">
            <a:solidFill>
              <a:srgbClr val="C2C2C2"/>
            </a:solidFill>
            <a:prstDash val="solid"/>
            <a:miter lim="8000"/>
            <a:headEnd len="sm" w="sm" type="none"/>
            <a:tailEnd len="sm" w="sm" type="none"/>
          </a:ln>
        </p:spPr>
      </p:cxnSp>
      <p:grpSp>
        <p:nvGrpSpPr>
          <p:cNvPr id="264" name="Google Shape;264;p19"/>
          <p:cNvGrpSpPr/>
          <p:nvPr/>
        </p:nvGrpSpPr>
        <p:grpSpPr>
          <a:xfrm>
            <a:off x="562582" y="1845258"/>
            <a:ext cx="2050749" cy="590002"/>
            <a:chOff x="2032650" y="1748150"/>
            <a:chExt cx="1538100" cy="442513"/>
          </a:xfrm>
        </p:grpSpPr>
        <p:sp>
          <p:nvSpPr>
            <p:cNvPr id="265" name="Google Shape;265;p19"/>
            <p:cNvSpPr txBox="1"/>
            <p:nvPr/>
          </p:nvSpPr>
          <p:spPr>
            <a:xfrm>
              <a:off x="2032650" y="1748163"/>
              <a:ext cx="1538100" cy="442500"/>
            </a:xfrm>
            <a:prstGeom prst="rect">
              <a:avLst/>
            </a:prstGeom>
            <a:solidFill>
              <a:srgbClr val="1B786E"/>
            </a:solidFill>
            <a:ln cap="flat" cmpd="sng" w="19050">
              <a:solidFill>
                <a:srgbClr val="1B786E"/>
              </a:solidFill>
              <a:prstDash val="solid"/>
              <a:round/>
              <a:headEnd len="sm" w="sm" type="none"/>
              <a:tailEnd len="sm" w="sm" type="none"/>
            </a:ln>
          </p:spPr>
          <p:txBody>
            <a:bodyPr anchorCtr="0" anchor="b" bIns="121900" lIns="121900" spcFirstLastPara="1" rIns="121900" wrap="square" tIns="121900">
              <a:noAutofit/>
            </a:bodyPr>
            <a:lstStyle/>
            <a:p>
              <a:pPr indent="0" lvl="0" marL="0" rtl="0" algn="l">
                <a:spcBef>
                  <a:spcPts val="0"/>
                </a:spcBef>
                <a:spcAft>
                  <a:spcPts val="0"/>
                </a:spcAft>
                <a:buNone/>
              </a:pPr>
              <a:r>
                <a:rPr lang="en-IN" sz="1300">
                  <a:solidFill>
                    <a:srgbClr val="FFFFFF"/>
                  </a:solidFill>
                  <a:latin typeface="Roboto"/>
                  <a:ea typeface="Roboto"/>
                  <a:cs typeface="Roboto"/>
                  <a:sym typeface="Roboto"/>
                </a:rPr>
                <a:t>Register</a:t>
              </a:r>
              <a:r>
                <a:rPr lang="en-IN" sz="1300">
                  <a:solidFill>
                    <a:srgbClr val="FFFFFF"/>
                  </a:solidFill>
                  <a:latin typeface="Roboto"/>
                  <a:ea typeface="Roboto"/>
                  <a:cs typeface="Roboto"/>
                  <a:sym typeface="Roboto"/>
                </a:rPr>
                <a:t> </a:t>
              </a:r>
              <a:r>
                <a:rPr lang="en-IN" sz="1300">
                  <a:solidFill>
                    <a:srgbClr val="FFFFFF"/>
                  </a:solidFill>
                  <a:latin typeface="Roboto"/>
                  <a:ea typeface="Roboto"/>
                  <a:cs typeface="Roboto"/>
                  <a:sym typeface="Roboto"/>
                </a:rPr>
                <a:t> as User</a:t>
              </a:r>
              <a:endParaRPr sz="1300">
                <a:solidFill>
                  <a:srgbClr val="FFFFFF"/>
                </a:solidFill>
                <a:latin typeface="Roboto"/>
                <a:ea typeface="Roboto"/>
                <a:cs typeface="Roboto"/>
                <a:sym typeface="Roboto"/>
              </a:endParaRPr>
            </a:p>
          </p:txBody>
        </p:sp>
        <p:sp>
          <p:nvSpPr>
            <p:cNvPr id="266" name="Google Shape;266;p19"/>
            <p:cNvSpPr/>
            <p:nvPr/>
          </p:nvSpPr>
          <p:spPr>
            <a:xfrm>
              <a:off x="2032650" y="1748150"/>
              <a:ext cx="1538100" cy="528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cxnSp>
        <p:nvCxnSpPr>
          <p:cNvPr id="267" name="Google Shape;267;p19"/>
          <p:cNvCxnSpPr>
            <a:stCxn id="265" idx="2"/>
            <a:endCxn id="225" idx="1"/>
          </p:cNvCxnSpPr>
          <p:nvPr/>
        </p:nvCxnSpPr>
        <p:spPr>
          <a:xfrm flipH="1" rot="-5400000">
            <a:off x="2053857" y="1969360"/>
            <a:ext cx="190500" cy="1122300"/>
          </a:xfrm>
          <a:prstGeom prst="bentConnector2">
            <a:avLst/>
          </a:prstGeom>
          <a:noFill/>
          <a:ln cap="flat" cmpd="sng" w="9525">
            <a:solidFill>
              <a:schemeClr val="dk2"/>
            </a:solidFill>
            <a:prstDash val="solid"/>
            <a:round/>
            <a:headEnd len="med" w="med" type="none"/>
            <a:tailEnd len="med" w="med" type="none"/>
          </a:ln>
        </p:spPr>
      </p:cxnSp>
      <p:grpSp>
        <p:nvGrpSpPr>
          <p:cNvPr id="268" name="Google Shape;268;p19"/>
          <p:cNvGrpSpPr/>
          <p:nvPr/>
        </p:nvGrpSpPr>
        <p:grpSpPr>
          <a:xfrm>
            <a:off x="403082" y="3936885"/>
            <a:ext cx="1515006" cy="652678"/>
            <a:chOff x="2032650" y="1748150"/>
            <a:chExt cx="2018663" cy="489520"/>
          </a:xfrm>
        </p:grpSpPr>
        <p:sp>
          <p:nvSpPr>
            <p:cNvPr id="269" name="Google Shape;269;p19"/>
            <p:cNvSpPr txBox="1"/>
            <p:nvPr/>
          </p:nvSpPr>
          <p:spPr>
            <a:xfrm>
              <a:off x="2401313" y="1795170"/>
              <a:ext cx="1650000" cy="442500"/>
            </a:xfrm>
            <a:prstGeom prst="rect">
              <a:avLst/>
            </a:prstGeom>
            <a:solidFill>
              <a:srgbClr val="1B786E"/>
            </a:solidFill>
            <a:ln cap="flat" cmpd="sng" w="19050">
              <a:solidFill>
                <a:srgbClr val="1B786E"/>
              </a:solidFill>
              <a:prstDash val="solid"/>
              <a:round/>
              <a:headEnd len="sm" w="sm" type="none"/>
              <a:tailEnd len="sm" w="sm" type="none"/>
            </a:ln>
          </p:spPr>
          <p:txBody>
            <a:bodyPr anchorCtr="0" anchor="b" bIns="121900" lIns="121900" spcFirstLastPara="1" rIns="121900" wrap="square" tIns="121900">
              <a:noAutofit/>
            </a:bodyPr>
            <a:lstStyle/>
            <a:p>
              <a:pPr indent="0" lvl="0" marL="0" rtl="0" algn="l">
                <a:spcBef>
                  <a:spcPts val="0"/>
                </a:spcBef>
                <a:spcAft>
                  <a:spcPts val="0"/>
                </a:spcAft>
                <a:buNone/>
              </a:pPr>
              <a:r>
                <a:rPr lang="en-IN" sz="1300">
                  <a:solidFill>
                    <a:srgbClr val="FFFFFF"/>
                  </a:solidFill>
                  <a:latin typeface="Roboto"/>
                  <a:ea typeface="Roboto"/>
                  <a:cs typeface="Roboto"/>
                  <a:sym typeface="Roboto"/>
                </a:rPr>
                <a:t>Reserve book</a:t>
              </a:r>
              <a:endParaRPr sz="1300">
                <a:solidFill>
                  <a:srgbClr val="FFFFFF"/>
                </a:solidFill>
                <a:latin typeface="Roboto"/>
                <a:ea typeface="Roboto"/>
                <a:cs typeface="Roboto"/>
                <a:sym typeface="Roboto"/>
              </a:endParaRPr>
            </a:p>
          </p:txBody>
        </p:sp>
        <p:sp>
          <p:nvSpPr>
            <p:cNvPr id="270" name="Google Shape;270;p19"/>
            <p:cNvSpPr/>
            <p:nvPr/>
          </p:nvSpPr>
          <p:spPr>
            <a:xfrm>
              <a:off x="2032650" y="1748150"/>
              <a:ext cx="1538100" cy="528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cxnSp>
        <p:nvCxnSpPr>
          <p:cNvPr id="271" name="Google Shape;271;p19"/>
          <p:cNvCxnSpPr>
            <a:stCxn id="270" idx="0"/>
          </p:cNvCxnSpPr>
          <p:nvPr/>
        </p:nvCxnSpPr>
        <p:spPr>
          <a:xfrm rot="-5400000">
            <a:off x="2100754" y="2317185"/>
            <a:ext cx="499200" cy="2740200"/>
          </a:xfrm>
          <a:prstGeom prst="bentConnector2">
            <a:avLst/>
          </a:prstGeom>
          <a:noFill/>
          <a:ln cap="flat" cmpd="sng" w="9525">
            <a:solidFill>
              <a:schemeClr val="dk2"/>
            </a:solidFill>
            <a:prstDash val="solid"/>
            <a:round/>
            <a:headEnd len="med" w="med" type="none"/>
            <a:tailEnd len="med" w="med" type="none"/>
          </a:ln>
        </p:spPr>
      </p:cxnSp>
      <p:grpSp>
        <p:nvGrpSpPr>
          <p:cNvPr id="272" name="Google Shape;272;p19"/>
          <p:cNvGrpSpPr/>
          <p:nvPr/>
        </p:nvGrpSpPr>
        <p:grpSpPr>
          <a:xfrm>
            <a:off x="9988270" y="3937133"/>
            <a:ext cx="1329534" cy="590002"/>
            <a:chOff x="2032650" y="1748150"/>
            <a:chExt cx="1538100" cy="442513"/>
          </a:xfrm>
        </p:grpSpPr>
        <p:sp>
          <p:nvSpPr>
            <p:cNvPr id="273" name="Google Shape;273;p19"/>
            <p:cNvSpPr txBox="1"/>
            <p:nvPr/>
          </p:nvSpPr>
          <p:spPr>
            <a:xfrm>
              <a:off x="2032650" y="1748163"/>
              <a:ext cx="1538100" cy="442500"/>
            </a:xfrm>
            <a:prstGeom prst="rect">
              <a:avLst/>
            </a:prstGeom>
            <a:solidFill>
              <a:srgbClr val="1B786E"/>
            </a:solidFill>
            <a:ln cap="flat" cmpd="sng" w="19050">
              <a:solidFill>
                <a:srgbClr val="1B786E"/>
              </a:solidFill>
              <a:prstDash val="solid"/>
              <a:round/>
              <a:headEnd len="sm" w="sm" type="none"/>
              <a:tailEnd len="sm" w="sm" type="none"/>
            </a:ln>
          </p:spPr>
          <p:txBody>
            <a:bodyPr anchorCtr="0" anchor="b" bIns="121900" lIns="121900" spcFirstLastPara="1" rIns="121900" wrap="square" tIns="121900">
              <a:noAutofit/>
            </a:bodyPr>
            <a:lstStyle/>
            <a:p>
              <a:pPr indent="0" lvl="0" marL="0" rtl="0" algn="l">
                <a:spcBef>
                  <a:spcPts val="0"/>
                </a:spcBef>
                <a:spcAft>
                  <a:spcPts val="0"/>
                </a:spcAft>
                <a:buNone/>
              </a:pPr>
              <a:r>
                <a:rPr lang="en-IN" sz="1300">
                  <a:solidFill>
                    <a:srgbClr val="FFFFFF"/>
                  </a:solidFill>
                  <a:latin typeface="Roboto"/>
                  <a:ea typeface="Roboto"/>
                  <a:cs typeface="Roboto"/>
                  <a:sym typeface="Roboto"/>
                </a:rPr>
                <a:t>Add new Book</a:t>
              </a:r>
              <a:endParaRPr sz="1300">
                <a:solidFill>
                  <a:srgbClr val="FFFFFF"/>
                </a:solidFill>
                <a:latin typeface="Roboto"/>
                <a:ea typeface="Roboto"/>
                <a:cs typeface="Roboto"/>
                <a:sym typeface="Roboto"/>
              </a:endParaRPr>
            </a:p>
          </p:txBody>
        </p:sp>
        <p:sp>
          <p:nvSpPr>
            <p:cNvPr id="274" name="Google Shape;274;p19"/>
            <p:cNvSpPr/>
            <p:nvPr/>
          </p:nvSpPr>
          <p:spPr>
            <a:xfrm>
              <a:off x="2032650" y="1748150"/>
              <a:ext cx="1538100" cy="528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cxnSp>
        <p:nvCxnSpPr>
          <p:cNvPr id="275" name="Google Shape;275;p19"/>
          <p:cNvCxnSpPr/>
          <p:nvPr/>
        </p:nvCxnSpPr>
        <p:spPr>
          <a:xfrm rot="-5400000">
            <a:off x="10387375" y="3724500"/>
            <a:ext cx="606000" cy="6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76" name="Google Shape;276;p19"/>
          <p:cNvCxnSpPr/>
          <p:nvPr/>
        </p:nvCxnSpPr>
        <p:spPr>
          <a:xfrm rot="10800000">
            <a:off x="8457175" y="3421800"/>
            <a:ext cx="2232900" cy="15900"/>
          </a:xfrm>
          <a:prstGeom prst="straightConnector1">
            <a:avLst/>
          </a:prstGeom>
          <a:noFill/>
          <a:ln cap="flat" cmpd="sng" w="9525">
            <a:solidFill>
              <a:schemeClr val="dk2"/>
            </a:solidFill>
            <a:prstDash val="solid"/>
            <a:round/>
            <a:headEnd len="med" w="med" type="none"/>
            <a:tailEnd len="med" w="med" type="none"/>
          </a:ln>
        </p:spPr>
      </p:cxnSp>
      <p:grpSp>
        <p:nvGrpSpPr>
          <p:cNvPr id="277" name="Google Shape;277;p19"/>
          <p:cNvGrpSpPr/>
          <p:nvPr/>
        </p:nvGrpSpPr>
        <p:grpSpPr>
          <a:xfrm>
            <a:off x="5168783" y="6429778"/>
            <a:ext cx="1706522" cy="428219"/>
            <a:chOff x="2032650" y="1748150"/>
            <a:chExt cx="1538100" cy="442513"/>
          </a:xfrm>
        </p:grpSpPr>
        <p:sp>
          <p:nvSpPr>
            <p:cNvPr id="278" name="Google Shape;278;p19"/>
            <p:cNvSpPr txBox="1"/>
            <p:nvPr/>
          </p:nvSpPr>
          <p:spPr>
            <a:xfrm>
              <a:off x="2032650" y="1748163"/>
              <a:ext cx="1538100" cy="442500"/>
            </a:xfrm>
            <a:prstGeom prst="rect">
              <a:avLst/>
            </a:prstGeom>
            <a:solidFill>
              <a:srgbClr val="1B786E"/>
            </a:solidFill>
            <a:ln cap="flat" cmpd="sng" w="19050">
              <a:solidFill>
                <a:srgbClr val="1B786E"/>
              </a:solidFill>
              <a:prstDash val="solid"/>
              <a:round/>
              <a:headEnd len="sm" w="sm" type="none"/>
              <a:tailEnd len="sm" w="sm" type="none"/>
            </a:ln>
          </p:spPr>
          <p:txBody>
            <a:bodyPr anchorCtr="0" anchor="b" bIns="121900" lIns="121900" spcFirstLastPara="1" rIns="121900" wrap="square" tIns="121900">
              <a:noAutofit/>
            </a:bodyPr>
            <a:lstStyle/>
            <a:p>
              <a:pPr indent="0" lvl="0" marL="0" rtl="0" algn="l">
                <a:spcBef>
                  <a:spcPts val="0"/>
                </a:spcBef>
                <a:spcAft>
                  <a:spcPts val="0"/>
                </a:spcAft>
                <a:buNone/>
              </a:pPr>
              <a:r>
                <a:rPr lang="en-IN" sz="1300">
                  <a:solidFill>
                    <a:srgbClr val="FFFFFF"/>
                  </a:solidFill>
                  <a:latin typeface="Roboto"/>
                  <a:ea typeface="Roboto"/>
                  <a:cs typeface="Roboto"/>
                  <a:sym typeface="Roboto"/>
                </a:rPr>
                <a:t>          LOGOUT</a:t>
              </a:r>
              <a:endParaRPr sz="1300">
                <a:solidFill>
                  <a:srgbClr val="FFFFFF"/>
                </a:solidFill>
                <a:latin typeface="Roboto"/>
                <a:ea typeface="Roboto"/>
                <a:cs typeface="Roboto"/>
                <a:sym typeface="Roboto"/>
              </a:endParaRPr>
            </a:p>
          </p:txBody>
        </p:sp>
        <p:sp>
          <p:nvSpPr>
            <p:cNvPr id="279" name="Google Shape;279;p19"/>
            <p:cNvSpPr/>
            <p:nvPr/>
          </p:nvSpPr>
          <p:spPr>
            <a:xfrm>
              <a:off x="2032650" y="1748150"/>
              <a:ext cx="1538100" cy="528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cxnSp>
        <p:nvCxnSpPr>
          <p:cNvPr id="280" name="Google Shape;280;p19"/>
          <p:cNvCxnSpPr>
            <a:endCxn id="223" idx="1"/>
          </p:cNvCxnSpPr>
          <p:nvPr/>
        </p:nvCxnSpPr>
        <p:spPr>
          <a:xfrm>
            <a:off x="4760814" y="2625218"/>
            <a:ext cx="2670000" cy="600"/>
          </a:xfrm>
          <a:prstGeom prst="bentConnector3">
            <a:avLst>
              <a:gd fmla="val 49440" name="adj1"/>
            </a:avLst>
          </a:prstGeom>
          <a:noFill/>
          <a:ln cap="flat" cmpd="sng" w="9525">
            <a:solidFill>
              <a:schemeClr val="dk2"/>
            </a:solidFill>
            <a:prstDash val="solid"/>
            <a:round/>
            <a:headEnd len="med" w="med" type="none"/>
            <a:tailEnd len="med" w="med" type="none"/>
          </a:ln>
        </p:spPr>
      </p:cxnSp>
      <p:cxnSp>
        <p:nvCxnSpPr>
          <p:cNvPr id="281" name="Google Shape;281;p19"/>
          <p:cNvCxnSpPr>
            <a:endCxn id="279" idx="0"/>
          </p:cNvCxnSpPr>
          <p:nvPr/>
        </p:nvCxnSpPr>
        <p:spPr>
          <a:xfrm>
            <a:off x="5969244" y="2640178"/>
            <a:ext cx="52800" cy="3789600"/>
          </a:xfrm>
          <a:prstGeom prst="straightConnector1">
            <a:avLst/>
          </a:prstGeom>
          <a:noFill/>
          <a:ln cap="flat" cmpd="sng" w="9525">
            <a:solidFill>
              <a:schemeClr val="dk2"/>
            </a:solidFill>
            <a:prstDash val="solid"/>
            <a:round/>
            <a:headEnd len="med" w="med" type="none"/>
            <a:tailEnd len="med" w="med" type="none"/>
          </a:ln>
        </p:spPr>
      </p:cxnSp>
      <p:pic>
        <p:nvPicPr>
          <p:cNvPr id="282" name="Google Shape;282;p19"/>
          <p:cNvPicPr preferRelativeResize="0"/>
          <p:nvPr/>
        </p:nvPicPr>
        <p:blipFill rotWithShape="1">
          <a:blip r:embed="rId3">
            <a:alphaModFix/>
          </a:blip>
          <a:srcRect b="0" l="0" r="0" t="0"/>
          <a:stretch/>
        </p:blipFill>
        <p:spPr>
          <a:xfrm>
            <a:off x="89905" y="61173"/>
            <a:ext cx="1963464" cy="521544"/>
          </a:xfrm>
          <a:prstGeom prst="rect">
            <a:avLst/>
          </a:prstGeom>
          <a:noFill/>
          <a:ln>
            <a:noFill/>
          </a:ln>
        </p:spPr>
      </p:pic>
      <p:sp>
        <p:nvSpPr>
          <p:cNvPr id="283" name="Google Shape;283;p19"/>
          <p:cNvSpPr txBox="1"/>
          <p:nvPr/>
        </p:nvSpPr>
        <p:spPr>
          <a:xfrm>
            <a:off x="2339860" y="91098"/>
            <a:ext cx="8818800" cy="461700"/>
          </a:xfrm>
          <a:prstGeom prst="rect">
            <a:avLst/>
          </a:prstGeom>
          <a:solidFill>
            <a:srgbClr val="FF6709"/>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lt1"/>
                </a:solidFill>
                <a:latin typeface="Times New Roman"/>
                <a:ea typeface="Times New Roman"/>
                <a:cs typeface="Times New Roman"/>
                <a:sym typeface="Times New Roman"/>
              </a:rPr>
              <a:t>Architecture Design</a:t>
            </a:r>
            <a:endParaRPr sz="1400">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20"/>
          <p:cNvPicPr preferRelativeResize="0"/>
          <p:nvPr/>
        </p:nvPicPr>
        <p:blipFill rotWithShape="1">
          <a:blip r:embed="rId3">
            <a:alphaModFix/>
          </a:blip>
          <a:srcRect b="0" l="0" r="0" t="0"/>
          <a:stretch/>
        </p:blipFill>
        <p:spPr>
          <a:xfrm flipH="1">
            <a:off x="0" y="76200"/>
            <a:ext cx="12192000" cy="6858000"/>
          </a:xfrm>
          <a:prstGeom prst="rect">
            <a:avLst/>
          </a:prstGeom>
          <a:noFill/>
          <a:ln>
            <a:noFill/>
          </a:ln>
        </p:spPr>
      </p:pic>
      <p:cxnSp>
        <p:nvCxnSpPr>
          <p:cNvPr id="289" name="Google Shape;289;p20"/>
          <p:cNvCxnSpPr/>
          <p:nvPr/>
        </p:nvCxnSpPr>
        <p:spPr>
          <a:xfrm>
            <a:off x="2404113" y="383848"/>
            <a:ext cx="0" cy="429893"/>
          </a:xfrm>
          <a:prstGeom prst="straightConnector1">
            <a:avLst/>
          </a:prstGeom>
          <a:noFill/>
          <a:ln cap="flat" cmpd="sng" w="12700">
            <a:solidFill>
              <a:srgbClr val="DD4F22"/>
            </a:solidFill>
            <a:prstDash val="solid"/>
            <a:miter lim="800000"/>
            <a:headEnd len="sm" w="sm" type="none"/>
            <a:tailEnd len="sm" w="sm" type="none"/>
          </a:ln>
        </p:spPr>
      </p:cxnSp>
      <p:pic>
        <p:nvPicPr>
          <p:cNvPr id="290" name="Google Shape;290;p20"/>
          <p:cNvPicPr preferRelativeResize="0"/>
          <p:nvPr/>
        </p:nvPicPr>
        <p:blipFill rotWithShape="1">
          <a:blip r:embed="rId4">
            <a:alphaModFix/>
          </a:blip>
          <a:srcRect b="0" l="0" r="0" t="0"/>
          <a:stretch/>
        </p:blipFill>
        <p:spPr>
          <a:xfrm>
            <a:off x="217505" y="338023"/>
            <a:ext cx="1963465" cy="521544"/>
          </a:xfrm>
          <a:prstGeom prst="rect">
            <a:avLst/>
          </a:prstGeom>
          <a:noFill/>
          <a:ln>
            <a:noFill/>
          </a:ln>
        </p:spPr>
      </p:pic>
      <p:sp>
        <p:nvSpPr>
          <p:cNvPr id="291" name="Google Shape;291;p20"/>
          <p:cNvSpPr txBox="1"/>
          <p:nvPr/>
        </p:nvSpPr>
        <p:spPr>
          <a:xfrm>
            <a:off x="2499360" y="383848"/>
            <a:ext cx="8818879" cy="482633"/>
          </a:xfrm>
          <a:prstGeom prst="rect">
            <a:avLst/>
          </a:prstGeom>
          <a:solidFill>
            <a:srgbClr val="FF6709"/>
          </a:solid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IN" sz="2400">
                <a:solidFill>
                  <a:schemeClr val="lt1"/>
                </a:solidFill>
                <a:latin typeface="Times New Roman"/>
                <a:ea typeface="Times New Roman"/>
                <a:cs typeface="Times New Roman"/>
                <a:sym typeface="Times New Roman"/>
              </a:rPr>
              <a:t>User Interface Design</a:t>
            </a:r>
            <a:endParaRPr sz="1400">
              <a:solidFill>
                <a:schemeClr val="lt1"/>
              </a:solidFill>
              <a:latin typeface="Arial"/>
              <a:ea typeface="Arial"/>
              <a:cs typeface="Arial"/>
              <a:sym typeface="Arial"/>
            </a:endParaRPr>
          </a:p>
        </p:txBody>
      </p:sp>
      <p:sp>
        <p:nvSpPr>
          <p:cNvPr id="292" name="Google Shape;292;p20"/>
          <p:cNvSpPr txBox="1"/>
          <p:nvPr/>
        </p:nvSpPr>
        <p:spPr>
          <a:xfrm>
            <a:off x="490232" y="1349650"/>
            <a:ext cx="11701800" cy="1006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293" name="Google Shape;293;p20"/>
          <p:cNvPicPr preferRelativeResize="0"/>
          <p:nvPr/>
        </p:nvPicPr>
        <p:blipFill>
          <a:blip r:embed="rId5">
            <a:alphaModFix/>
          </a:blip>
          <a:stretch>
            <a:fillRect/>
          </a:stretch>
        </p:blipFill>
        <p:spPr>
          <a:xfrm>
            <a:off x="490225" y="3357950"/>
            <a:ext cx="4966676" cy="3600350"/>
          </a:xfrm>
          <a:prstGeom prst="rect">
            <a:avLst/>
          </a:prstGeom>
          <a:noFill/>
          <a:ln>
            <a:noFill/>
          </a:ln>
        </p:spPr>
      </p:pic>
      <p:pic>
        <p:nvPicPr>
          <p:cNvPr id="294" name="Google Shape;294;p20"/>
          <p:cNvPicPr preferRelativeResize="0"/>
          <p:nvPr/>
        </p:nvPicPr>
        <p:blipFill>
          <a:blip r:embed="rId6">
            <a:alphaModFix/>
          </a:blip>
          <a:stretch>
            <a:fillRect/>
          </a:stretch>
        </p:blipFill>
        <p:spPr>
          <a:xfrm>
            <a:off x="7085625" y="952650"/>
            <a:ext cx="5386377" cy="3679949"/>
          </a:xfrm>
          <a:prstGeom prst="rect">
            <a:avLst/>
          </a:prstGeom>
          <a:noFill/>
          <a:ln>
            <a:noFill/>
          </a:ln>
        </p:spPr>
      </p:pic>
      <p:sp>
        <p:nvSpPr>
          <p:cNvPr id="295" name="Google Shape;295;p20"/>
          <p:cNvSpPr txBox="1"/>
          <p:nvPr/>
        </p:nvSpPr>
        <p:spPr>
          <a:xfrm>
            <a:off x="227625" y="965625"/>
            <a:ext cx="66507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Components Like:</a:t>
            </a:r>
            <a:endParaRPr>
              <a:latin typeface="Calibri"/>
              <a:ea typeface="Calibri"/>
              <a:cs typeface="Calibri"/>
              <a:sym typeface="Calibri"/>
            </a:endParaRPr>
          </a:p>
          <a:p>
            <a:pPr indent="-330200" lvl="0" marL="457200" rtl="0" algn="l">
              <a:spcBef>
                <a:spcPts val="0"/>
              </a:spcBef>
              <a:spcAft>
                <a:spcPts val="0"/>
              </a:spcAft>
              <a:buSzPts val="1600"/>
              <a:buFont typeface="Calibri"/>
              <a:buChar char="●"/>
            </a:pPr>
            <a:r>
              <a:rPr lang="en-IN" sz="1600">
                <a:latin typeface="Calibri"/>
                <a:ea typeface="Calibri"/>
                <a:cs typeface="Calibri"/>
                <a:sym typeface="Calibri"/>
              </a:rPr>
              <a:t>Header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IN" sz="1600">
                <a:latin typeface="Calibri"/>
                <a:ea typeface="Calibri"/>
                <a:cs typeface="Calibri"/>
                <a:sym typeface="Calibri"/>
              </a:rPr>
              <a:t>Container</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IN" sz="1600">
                <a:latin typeface="Calibri"/>
                <a:ea typeface="Calibri"/>
                <a:cs typeface="Calibri"/>
                <a:sym typeface="Calibri"/>
              </a:rPr>
              <a:t>Buttons</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IN" sz="1600">
                <a:latin typeface="Calibri"/>
                <a:ea typeface="Calibri"/>
                <a:cs typeface="Calibri"/>
                <a:sym typeface="Calibri"/>
              </a:rPr>
              <a:t>Form for registration</a:t>
            </a:r>
            <a:endParaRPr sz="16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1"/>
          <p:cNvSpPr txBox="1"/>
          <p:nvPr>
            <p:ph type="title"/>
          </p:nvPr>
        </p:nvSpPr>
        <p:spPr>
          <a:xfrm>
            <a:off x="104550" y="94000"/>
            <a:ext cx="10515600" cy="489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t/>
            </a:r>
            <a:endParaRPr/>
          </a:p>
        </p:txBody>
      </p:sp>
      <p:sp>
        <p:nvSpPr>
          <p:cNvPr id="301" name="Google Shape;301;p2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02" name="Google Shape;302;p21"/>
          <p:cNvPicPr preferRelativeResize="0"/>
          <p:nvPr/>
        </p:nvPicPr>
        <p:blipFill>
          <a:blip r:embed="rId3">
            <a:alphaModFix/>
          </a:blip>
          <a:stretch>
            <a:fillRect/>
          </a:stretch>
        </p:blipFill>
        <p:spPr>
          <a:xfrm>
            <a:off x="207325" y="2855925"/>
            <a:ext cx="5251526" cy="3729650"/>
          </a:xfrm>
          <a:prstGeom prst="rect">
            <a:avLst/>
          </a:prstGeom>
          <a:noFill/>
          <a:ln>
            <a:noFill/>
          </a:ln>
        </p:spPr>
      </p:pic>
      <p:pic>
        <p:nvPicPr>
          <p:cNvPr id="303" name="Google Shape;303;p21"/>
          <p:cNvPicPr preferRelativeResize="0"/>
          <p:nvPr/>
        </p:nvPicPr>
        <p:blipFill>
          <a:blip r:embed="rId4">
            <a:alphaModFix/>
          </a:blip>
          <a:stretch>
            <a:fillRect/>
          </a:stretch>
        </p:blipFill>
        <p:spPr>
          <a:xfrm>
            <a:off x="6272250" y="919038"/>
            <a:ext cx="5614000" cy="3729649"/>
          </a:xfrm>
          <a:prstGeom prst="rect">
            <a:avLst/>
          </a:prstGeom>
          <a:noFill/>
          <a:ln>
            <a:noFill/>
          </a:ln>
        </p:spPr>
      </p:pic>
      <p:sp>
        <p:nvSpPr>
          <p:cNvPr id="304" name="Google Shape;304;p21"/>
          <p:cNvSpPr txBox="1"/>
          <p:nvPr/>
        </p:nvSpPr>
        <p:spPr>
          <a:xfrm>
            <a:off x="339275" y="901825"/>
            <a:ext cx="5693700" cy="192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latin typeface="Calibri"/>
                <a:ea typeface="Calibri"/>
                <a:cs typeface="Calibri"/>
                <a:sym typeface="Calibri"/>
              </a:rPr>
              <a:t>Components of user UI:</a:t>
            </a:r>
            <a:endParaRPr b="1" sz="17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IN" sz="1600">
                <a:latin typeface="Calibri"/>
                <a:ea typeface="Calibri"/>
                <a:cs typeface="Calibri"/>
                <a:sym typeface="Calibri"/>
              </a:rPr>
              <a:t>Header</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IN" sz="1600">
                <a:latin typeface="Calibri"/>
                <a:ea typeface="Calibri"/>
                <a:cs typeface="Calibri"/>
                <a:sym typeface="Calibri"/>
              </a:rPr>
              <a:t>Sidebar</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IN" sz="1600">
                <a:latin typeface="Calibri"/>
                <a:ea typeface="Calibri"/>
                <a:cs typeface="Calibri"/>
                <a:sym typeface="Calibri"/>
              </a:rPr>
              <a:t>Search functionality</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IN" sz="1600">
                <a:latin typeface="Calibri"/>
                <a:ea typeface="Calibri"/>
                <a:cs typeface="Calibri"/>
                <a:sym typeface="Calibri"/>
              </a:rPr>
              <a:t>Book </a:t>
            </a:r>
            <a:r>
              <a:rPr lang="en-IN" sz="1600">
                <a:latin typeface="Calibri"/>
                <a:ea typeface="Calibri"/>
                <a:cs typeface="Calibri"/>
                <a:sym typeface="Calibri"/>
              </a:rPr>
              <a:t>listing</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IN" sz="1600">
                <a:latin typeface="Calibri"/>
                <a:ea typeface="Calibri"/>
                <a:cs typeface="Calibri"/>
                <a:sym typeface="Calibri"/>
              </a:rPr>
              <a:t>Book reservation</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IN" sz="1600">
                <a:latin typeface="Calibri"/>
                <a:ea typeface="Calibri"/>
                <a:cs typeface="Calibri"/>
                <a:sym typeface="Calibri"/>
              </a:rPr>
              <a:t>FAQ</a:t>
            </a:r>
            <a:endParaRPr sz="1600">
              <a:latin typeface="Calibri"/>
              <a:ea typeface="Calibri"/>
              <a:cs typeface="Calibri"/>
              <a:sym typeface="Calibri"/>
            </a:endParaRPr>
          </a:p>
        </p:txBody>
      </p:sp>
      <p:sp>
        <p:nvSpPr>
          <p:cNvPr id="305" name="Google Shape;305;p21"/>
          <p:cNvSpPr txBox="1"/>
          <p:nvPr/>
        </p:nvSpPr>
        <p:spPr>
          <a:xfrm>
            <a:off x="6288200" y="4984725"/>
            <a:ext cx="55821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800">
                <a:latin typeface="Calibri"/>
                <a:ea typeface="Calibri"/>
                <a:cs typeface="Calibri"/>
                <a:sym typeface="Calibri"/>
              </a:rPr>
              <a:t>Components of Librarian UI:</a:t>
            </a:r>
            <a:endParaRPr b="1" sz="1800">
              <a:latin typeface="Calibri"/>
              <a:ea typeface="Calibri"/>
              <a:cs typeface="Calibri"/>
              <a:sym typeface="Calibri"/>
            </a:endParaRPr>
          </a:p>
          <a:p>
            <a:pPr indent="-317500" lvl="0" marL="457200" rtl="0" algn="l">
              <a:spcBef>
                <a:spcPts val="0"/>
              </a:spcBef>
              <a:spcAft>
                <a:spcPts val="0"/>
              </a:spcAft>
              <a:buSzPts val="1400"/>
              <a:buFont typeface="Calibri"/>
              <a:buChar char="●"/>
            </a:pPr>
            <a:r>
              <a:rPr lang="en-IN">
                <a:latin typeface="Calibri"/>
                <a:ea typeface="Calibri"/>
                <a:cs typeface="Calibri"/>
                <a:sym typeface="Calibri"/>
              </a:rPr>
              <a:t>Header,Sidebar</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IN">
                <a:latin typeface="Calibri"/>
                <a:ea typeface="Calibri"/>
                <a:cs typeface="Calibri"/>
                <a:sym typeface="Calibri"/>
              </a:rPr>
              <a:t>Access Users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IN">
                <a:latin typeface="Calibri"/>
                <a:ea typeface="Calibri"/>
                <a:cs typeface="Calibri"/>
                <a:sym typeface="Calibri"/>
              </a:rPr>
              <a:t>Access Books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IN">
                <a:latin typeface="Calibri"/>
                <a:ea typeface="Calibri"/>
                <a:cs typeface="Calibri"/>
                <a:sym typeface="Calibri"/>
              </a:rPr>
              <a:t>Return Book</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IN">
                <a:latin typeface="Calibri"/>
                <a:ea typeface="Calibri"/>
                <a:cs typeface="Calibri"/>
                <a:sym typeface="Calibri"/>
              </a:rPr>
              <a:t>Process Reservations</a:t>
            </a:r>
            <a:endParaRPr>
              <a:latin typeface="Calibri"/>
              <a:ea typeface="Calibri"/>
              <a:cs typeface="Calibri"/>
              <a:sym typeface="Calibri"/>
            </a:endParaRPr>
          </a:p>
        </p:txBody>
      </p:sp>
      <p:pic>
        <p:nvPicPr>
          <p:cNvPr id="306" name="Google Shape;306;p21"/>
          <p:cNvPicPr preferRelativeResize="0"/>
          <p:nvPr/>
        </p:nvPicPr>
        <p:blipFill rotWithShape="1">
          <a:blip r:embed="rId5">
            <a:alphaModFix/>
          </a:blip>
          <a:srcRect b="0" l="0" r="0" t="0"/>
          <a:stretch/>
        </p:blipFill>
        <p:spPr>
          <a:xfrm>
            <a:off x="104555" y="77723"/>
            <a:ext cx="1963464" cy="521544"/>
          </a:xfrm>
          <a:prstGeom prst="rect">
            <a:avLst/>
          </a:prstGeom>
          <a:noFill/>
          <a:ln>
            <a:noFill/>
          </a:ln>
        </p:spPr>
      </p:pic>
      <p:sp>
        <p:nvSpPr>
          <p:cNvPr id="307" name="Google Shape;307;p21"/>
          <p:cNvSpPr txBox="1"/>
          <p:nvPr/>
        </p:nvSpPr>
        <p:spPr>
          <a:xfrm>
            <a:off x="2212285" y="121298"/>
            <a:ext cx="8818800" cy="461700"/>
          </a:xfrm>
          <a:prstGeom prst="rect">
            <a:avLst/>
          </a:prstGeom>
          <a:solidFill>
            <a:srgbClr val="FF6709"/>
          </a:solid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IN" sz="2400">
                <a:solidFill>
                  <a:schemeClr val="lt1"/>
                </a:solidFill>
                <a:latin typeface="Times New Roman"/>
                <a:ea typeface="Times New Roman"/>
                <a:cs typeface="Times New Roman"/>
                <a:sym typeface="Times New Roman"/>
              </a:rPr>
              <a:t>User Interface Design</a:t>
            </a:r>
            <a:endParaRPr sz="14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1000"/>
                                        <p:tgtEl>
                                          <p:spTgt spid="30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3"/>
                                        </p:tgtEl>
                                        <p:attrNameLst>
                                          <p:attrName>style.visibility</p:attrName>
                                        </p:attrNameLst>
                                      </p:cBhvr>
                                      <p:to>
                                        <p:strVal val="visible"/>
                                      </p:to>
                                    </p:set>
                                    <p:anim calcmode="lin" valueType="num">
                                      <p:cBhvr additive="base">
                                        <p:cTn dur="1000"/>
                                        <p:tgtEl>
                                          <p:spTgt spid="30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